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184" r:id="rId5"/>
    <p:sldMasterId id="2147483931" r:id="rId6"/>
    <p:sldMasterId id="2147484218" r:id="rId7"/>
  </p:sldMasterIdLst>
  <p:notesMasterIdLst>
    <p:notesMasterId r:id="rId78"/>
  </p:notesMasterIdLst>
  <p:sldIdLst>
    <p:sldId id="2147475749" r:id="rId8"/>
    <p:sldId id="2147475750" r:id="rId9"/>
    <p:sldId id="2147475973" r:id="rId10"/>
    <p:sldId id="2147475972" r:id="rId11"/>
    <p:sldId id="2147476020" r:id="rId12"/>
    <p:sldId id="2147475971" r:id="rId13"/>
    <p:sldId id="2147475607" r:id="rId14"/>
    <p:sldId id="2147475978" r:id="rId15"/>
    <p:sldId id="2147475976" r:id="rId16"/>
    <p:sldId id="2147475982" r:id="rId17"/>
    <p:sldId id="2147475983" r:id="rId18"/>
    <p:sldId id="2147475984" r:id="rId19"/>
    <p:sldId id="2147475981" r:id="rId20"/>
    <p:sldId id="2147475979" r:id="rId21"/>
    <p:sldId id="2147475958" r:id="rId22"/>
    <p:sldId id="2147475959" r:id="rId23"/>
    <p:sldId id="2147475960" r:id="rId24"/>
    <p:sldId id="2147475961" r:id="rId25"/>
    <p:sldId id="2147475980" r:id="rId26"/>
    <p:sldId id="2147476145" r:id="rId27"/>
    <p:sldId id="2147476146" r:id="rId28"/>
    <p:sldId id="2147476049" r:id="rId29"/>
    <p:sldId id="333" r:id="rId30"/>
    <p:sldId id="379" r:id="rId31"/>
    <p:sldId id="2147476051" r:id="rId32"/>
    <p:sldId id="2147476147" r:id="rId33"/>
    <p:sldId id="2147476107" r:id="rId34"/>
    <p:sldId id="2147476106" r:id="rId35"/>
    <p:sldId id="2147476148" r:id="rId36"/>
    <p:sldId id="2147476108" r:id="rId37"/>
    <p:sldId id="2147476110" r:id="rId38"/>
    <p:sldId id="2147476109" r:id="rId39"/>
    <p:sldId id="2147476112" r:id="rId40"/>
    <p:sldId id="2147476111" r:id="rId41"/>
    <p:sldId id="2147476113" r:id="rId42"/>
    <p:sldId id="2147476114" r:id="rId43"/>
    <p:sldId id="2147476117" r:id="rId44"/>
    <p:sldId id="2147476116" r:id="rId45"/>
    <p:sldId id="2147476115" r:id="rId46"/>
    <p:sldId id="2147476118" r:id="rId47"/>
    <p:sldId id="2147476158" r:id="rId48"/>
    <p:sldId id="2147476001" r:id="rId49"/>
    <p:sldId id="2147476047" r:id="rId50"/>
    <p:sldId id="2147476048" r:id="rId51"/>
    <p:sldId id="377" r:id="rId52"/>
    <p:sldId id="404" r:id="rId53"/>
    <p:sldId id="405" r:id="rId54"/>
    <p:sldId id="2147476104" r:id="rId55"/>
    <p:sldId id="2147476081" r:id="rId56"/>
    <p:sldId id="349" r:id="rId57"/>
    <p:sldId id="380" r:id="rId58"/>
    <p:sldId id="429" r:id="rId59"/>
    <p:sldId id="354" r:id="rId60"/>
    <p:sldId id="2147476153" r:id="rId61"/>
    <p:sldId id="2147476154" r:id="rId62"/>
    <p:sldId id="2147476152" r:id="rId63"/>
    <p:sldId id="2147476156" r:id="rId64"/>
    <p:sldId id="2147476155" r:id="rId65"/>
    <p:sldId id="2147475966" r:id="rId66"/>
    <p:sldId id="2147476151" r:id="rId67"/>
    <p:sldId id="2147476041" r:id="rId68"/>
    <p:sldId id="2147476157" r:id="rId69"/>
    <p:sldId id="2147476036" r:id="rId70"/>
    <p:sldId id="2147475992" r:id="rId71"/>
    <p:sldId id="2147475994" r:id="rId72"/>
    <p:sldId id="2147475998" r:id="rId73"/>
    <p:sldId id="2147475999" r:id="rId74"/>
    <p:sldId id="2147476000" r:id="rId75"/>
    <p:sldId id="2147475974" r:id="rId76"/>
    <p:sldId id="2147476034"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ABDF33-7500-CBF4-ED39-9905F352FBC9}" v="272" dt="2026-03-02T22:03:57.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545" y="2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ADC62F-125A-41CC-B832-3299E4BD5D35}" type="datetimeFigureOut">
              <a:t>3/5/2026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8D2-38E7-4F34-A462-2A67CA332F5E}" type="slidenum">
              <a:t>‹#›</a:t>
            </a:fld>
            <a:endParaRPr lang="en-US"/>
          </a:p>
        </p:txBody>
      </p:sp>
    </p:spTree>
    <p:extLst>
      <p:ext uri="{BB962C8B-B14F-4D97-AF65-F5344CB8AC3E}">
        <p14:creationId xmlns:p14="http://schemas.microsoft.com/office/powerpoint/2010/main" val="987180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D8122-F8F6-38DE-73AF-47FDF5653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CB8B88-5CCE-BEED-6EF1-C8637B720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016DF-FD54-A8A8-EDB6-18157C4EA3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AA36AA77-77C9-AA60-DA47-85F35F793BCF}"/>
              </a:ext>
            </a:extLst>
          </p:cNvPr>
          <p:cNvSpPr>
            <a:spLocks noGrp="1"/>
          </p:cNvSpPr>
          <p:nvPr>
            <p:ph type="sldNum" sz="quarter" idx="5"/>
          </p:nvPr>
        </p:nvSpPr>
        <p:spPr/>
        <p:txBody>
          <a:bodyPr/>
          <a:lstStyle/>
          <a:p>
            <a:fld id="{C37D7554-D10C-4E29-B8E6-BB7111FA614F}" type="slidenum">
              <a:rPr lang="en-US" smtClean="0"/>
              <a:t>20</a:t>
            </a:fld>
            <a:endParaRPr lang="en-US"/>
          </a:p>
        </p:txBody>
      </p:sp>
    </p:spTree>
    <p:extLst>
      <p:ext uri="{BB962C8B-B14F-4D97-AF65-F5344CB8AC3E}">
        <p14:creationId xmlns:p14="http://schemas.microsoft.com/office/powerpoint/2010/main" val="256723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3DF82-2D78-E2AE-47FC-4738300B04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531B9-91CF-1160-4389-EA8AC1A59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7EA091-3048-1C62-6629-514DADFBFC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E312F3E9-BC05-4D33-D03C-C0AFF6257BEE}"/>
              </a:ext>
            </a:extLst>
          </p:cNvPr>
          <p:cNvSpPr>
            <a:spLocks noGrp="1"/>
          </p:cNvSpPr>
          <p:nvPr>
            <p:ph type="sldNum" sz="quarter" idx="5"/>
          </p:nvPr>
        </p:nvSpPr>
        <p:spPr/>
        <p:txBody>
          <a:bodyPr/>
          <a:lstStyle/>
          <a:p>
            <a:fld id="{C37D7554-D10C-4E29-B8E6-BB7111FA614F}" type="slidenum">
              <a:rPr lang="en-US" smtClean="0"/>
              <a:t>32</a:t>
            </a:fld>
            <a:endParaRPr lang="en-US"/>
          </a:p>
        </p:txBody>
      </p:sp>
    </p:spTree>
    <p:extLst>
      <p:ext uri="{BB962C8B-B14F-4D97-AF65-F5344CB8AC3E}">
        <p14:creationId xmlns:p14="http://schemas.microsoft.com/office/powerpoint/2010/main" val="4158688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CE88D-0206-8599-9312-D564532EA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843DC-F3E5-92B2-B5D9-6B5795382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C5439-76B2-CE5E-0C16-63628FC912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4CBDD071-690E-8121-906E-D44EFBC01882}"/>
              </a:ext>
            </a:extLst>
          </p:cNvPr>
          <p:cNvSpPr>
            <a:spLocks noGrp="1"/>
          </p:cNvSpPr>
          <p:nvPr>
            <p:ph type="sldNum" sz="quarter" idx="5"/>
          </p:nvPr>
        </p:nvSpPr>
        <p:spPr/>
        <p:txBody>
          <a:bodyPr/>
          <a:lstStyle/>
          <a:p>
            <a:fld id="{C37D7554-D10C-4E29-B8E6-BB7111FA614F}" type="slidenum">
              <a:rPr lang="en-US" smtClean="0"/>
              <a:t>34</a:t>
            </a:fld>
            <a:endParaRPr lang="en-US"/>
          </a:p>
        </p:txBody>
      </p:sp>
    </p:spTree>
    <p:extLst>
      <p:ext uri="{BB962C8B-B14F-4D97-AF65-F5344CB8AC3E}">
        <p14:creationId xmlns:p14="http://schemas.microsoft.com/office/powerpoint/2010/main" val="2464818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7942D-BD9D-F2F8-3089-95FCBC32F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0C160-2C8A-BD51-04E8-4769253E6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DD7C69-1CB7-EBF1-B764-B288402922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EA189094-9C11-2263-5F00-FDAF496D780C}"/>
              </a:ext>
            </a:extLst>
          </p:cNvPr>
          <p:cNvSpPr>
            <a:spLocks noGrp="1"/>
          </p:cNvSpPr>
          <p:nvPr>
            <p:ph type="sldNum" sz="quarter" idx="5"/>
          </p:nvPr>
        </p:nvSpPr>
        <p:spPr/>
        <p:txBody>
          <a:bodyPr/>
          <a:lstStyle/>
          <a:p>
            <a:fld id="{C37D7554-D10C-4E29-B8E6-BB7111FA614F}" type="slidenum">
              <a:rPr lang="en-US" smtClean="0"/>
              <a:t>35</a:t>
            </a:fld>
            <a:endParaRPr lang="en-US"/>
          </a:p>
        </p:txBody>
      </p:sp>
    </p:spTree>
    <p:extLst>
      <p:ext uri="{BB962C8B-B14F-4D97-AF65-F5344CB8AC3E}">
        <p14:creationId xmlns:p14="http://schemas.microsoft.com/office/powerpoint/2010/main" val="398863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087DF-72CE-0E5B-DD28-D62CAB92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D708C-97C8-0162-071F-D511EC8CD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940B1-B36C-B32E-C148-B122CF86CF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3F85EB0E-F3B8-C505-7791-A85E06D119A5}"/>
              </a:ext>
            </a:extLst>
          </p:cNvPr>
          <p:cNvSpPr>
            <a:spLocks noGrp="1"/>
          </p:cNvSpPr>
          <p:nvPr>
            <p:ph type="sldNum" sz="quarter" idx="5"/>
          </p:nvPr>
        </p:nvSpPr>
        <p:spPr/>
        <p:txBody>
          <a:bodyPr/>
          <a:lstStyle/>
          <a:p>
            <a:fld id="{C37D7554-D10C-4E29-B8E6-BB7111FA614F}" type="slidenum">
              <a:rPr lang="en-US" smtClean="0"/>
              <a:t>36</a:t>
            </a:fld>
            <a:endParaRPr lang="en-US"/>
          </a:p>
        </p:txBody>
      </p:sp>
    </p:spTree>
    <p:extLst>
      <p:ext uri="{BB962C8B-B14F-4D97-AF65-F5344CB8AC3E}">
        <p14:creationId xmlns:p14="http://schemas.microsoft.com/office/powerpoint/2010/main" val="1983290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49BB4-59D1-4A4D-9430-B2BDEC3D77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B2373F-97A4-78F7-4A2E-FB089E577B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C313F-89D6-D840-0F1F-CEAEE48712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CD324EBF-445F-7D36-40A8-048F60B81929}"/>
              </a:ext>
            </a:extLst>
          </p:cNvPr>
          <p:cNvSpPr>
            <a:spLocks noGrp="1"/>
          </p:cNvSpPr>
          <p:nvPr>
            <p:ph type="sldNum" sz="quarter" idx="5"/>
          </p:nvPr>
        </p:nvSpPr>
        <p:spPr/>
        <p:txBody>
          <a:bodyPr/>
          <a:lstStyle/>
          <a:p>
            <a:fld id="{C37D7554-D10C-4E29-B8E6-BB7111FA614F}" type="slidenum">
              <a:rPr lang="en-US" smtClean="0"/>
              <a:t>37</a:t>
            </a:fld>
            <a:endParaRPr lang="en-US"/>
          </a:p>
        </p:txBody>
      </p:sp>
    </p:spTree>
    <p:extLst>
      <p:ext uri="{BB962C8B-B14F-4D97-AF65-F5344CB8AC3E}">
        <p14:creationId xmlns:p14="http://schemas.microsoft.com/office/powerpoint/2010/main" val="409811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15A65-6E51-AFB1-260F-ED5DB709F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A8061-AD79-F39C-0D77-5DFF2941E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B62CC-1E0D-5DBD-CE02-1606D1659E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3129177A-4FA5-E193-213B-D88456A95EA4}"/>
              </a:ext>
            </a:extLst>
          </p:cNvPr>
          <p:cNvSpPr>
            <a:spLocks noGrp="1"/>
          </p:cNvSpPr>
          <p:nvPr>
            <p:ph type="sldNum" sz="quarter" idx="5"/>
          </p:nvPr>
        </p:nvSpPr>
        <p:spPr/>
        <p:txBody>
          <a:bodyPr/>
          <a:lstStyle/>
          <a:p>
            <a:fld id="{C37D7554-D10C-4E29-B8E6-BB7111FA614F}" type="slidenum">
              <a:rPr lang="en-US" smtClean="0"/>
              <a:t>38</a:t>
            </a:fld>
            <a:endParaRPr lang="en-US"/>
          </a:p>
        </p:txBody>
      </p:sp>
    </p:spTree>
    <p:extLst>
      <p:ext uri="{BB962C8B-B14F-4D97-AF65-F5344CB8AC3E}">
        <p14:creationId xmlns:p14="http://schemas.microsoft.com/office/powerpoint/2010/main" val="947780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17540-9E16-48EB-0B8F-A4A91120D9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00C11-AF73-9DCB-8D22-72E557462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B9F27-C914-0857-2AC1-9F9288271F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3EB2C3AC-0479-9C38-E5C6-EEB49639CB57}"/>
              </a:ext>
            </a:extLst>
          </p:cNvPr>
          <p:cNvSpPr>
            <a:spLocks noGrp="1"/>
          </p:cNvSpPr>
          <p:nvPr>
            <p:ph type="sldNum" sz="quarter" idx="5"/>
          </p:nvPr>
        </p:nvSpPr>
        <p:spPr/>
        <p:txBody>
          <a:bodyPr/>
          <a:lstStyle/>
          <a:p>
            <a:fld id="{C37D7554-D10C-4E29-B8E6-BB7111FA614F}" type="slidenum">
              <a:rPr lang="en-US" smtClean="0"/>
              <a:t>39</a:t>
            </a:fld>
            <a:endParaRPr lang="en-US"/>
          </a:p>
        </p:txBody>
      </p:sp>
    </p:spTree>
    <p:extLst>
      <p:ext uri="{BB962C8B-B14F-4D97-AF65-F5344CB8AC3E}">
        <p14:creationId xmlns:p14="http://schemas.microsoft.com/office/powerpoint/2010/main" val="3235188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D23FD-1D14-3F5F-2F59-768B4799A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A8D26-4CA3-1522-80FF-F27D0D80C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45DC60-4441-BD77-4355-BA5A2F3B3D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0515240D-7BC6-ECC3-A240-33A545A7C946}"/>
              </a:ext>
            </a:extLst>
          </p:cNvPr>
          <p:cNvSpPr>
            <a:spLocks noGrp="1"/>
          </p:cNvSpPr>
          <p:nvPr>
            <p:ph type="sldNum" sz="quarter" idx="5"/>
          </p:nvPr>
        </p:nvSpPr>
        <p:spPr/>
        <p:txBody>
          <a:bodyPr/>
          <a:lstStyle/>
          <a:p>
            <a:fld id="{C37D7554-D10C-4E29-B8E6-BB7111FA614F}" type="slidenum">
              <a:rPr lang="en-US" smtClean="0"/>
              <a:t>40</a:t>
            </a:fld>
            <a:endParaRPr lang="en-US"/>
          </a:p>
        </p:txBody>
      </p:sp>
    </p:spTree>
    <p:extLst>
      <p:ext uri="{BB962C8B-B14F-4D97-AF65-F5344CB8AC3E}">
        <p14:creationId xmlns:p14="http://schemas.microsoft.com/office/powerpoint/2010/main" val="1699988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1000"/>
              </a:spcAft>
            </a:pPr>
            <a:r>
              <a:rPr lang="en-US" b="1">
                <a:solidFill>
                  <a:srgbClr val="0F1626"/>
                </a:solidFill>
              </a:rPr>
              <a:t>Identify</a:t>
            </a:r>
            <a:endParaRPr lang="en-US"/>
          </a:p>
          <a:p>
            <a:pPr lvl="1">
              <a:spcBef>
                <a:spcPts val="500"/>
              </a:spcBef>
              <a:spcAft>
                <a:spcPts val="1000"/>
              </a:spcAft>
              <a:buChar char="•"/>
            </a:pPr>
            <a:r>
              <a:rPr lang="en-US">
                <a:solidFill>
                  <a:srgbClr val="0F1626"/>
                </a:solidFill>
              </a:rPr>
              <a:t>Patient could have potential HCID</a:t>
            </a:r>
            <a:endParaRPr lang="en-US"/>
          </a:p>
          <a:p>
            <a:pPr lvl="1">
              <a:spcBef>
                <a:spcPts val="500"/>
              </a:spcBef>
              <a:spcAft>
                <a:spcPts val="1000"/>
              </a:spcAft>
            </a:pPr>
            <a:r>
              <a:rPr lang="en-US" u="sng">
                <a:solidFill>
                  <a:srgbClr val="0F1626"/>
                </a:solidFill>
              </a:rPr>
              <a:t>Preparedness Considerations:</a:t>
            </a:r>
            <a:r>
              <a:rPr lang="en-US">
                <a:solidFill>
                  <a:srgbClr val="0F1626"/>
                </a:solidFill>
              </a:rPr>
              <a:t> </a:t>
            </a:r>
            <a:endParaRPr lang="en-US"/>
          </a:p>
          <a:p>
            <a:pPr lvl="3">
              <a:spcBef>
                <a:spcPts val="500"/>
              </a:spcBef>
              <a:spcAft>
                <a:spcPts val="1000"/>
              </a:spcAft>
              <a:buChar char="•"/>
            </a:pPr>
            <a:r>
              <a:rPr lang="en-US">
                <a:solidFill>
                  <a:srgbClr val="0F1626"/>
                </a:solidFill>
              </a:rPr>
              <a:t>What screening mechanisms does my organization use to assess symptoms and travel? What about occupational or hobby exposures? </a:t>
            </a:r>
            <a:endParaRPr lang="en-US"/>
          </a:p>
          <a:p>
            <a:pPr lvl="3">
              <a:spcBef>
                <a:spcPts val="500"/>
              </a:spcBef>
              <a:spcAft>
                <a:spcPts val="1000"/>
              </a:spcAft>
              <a:buChar char="•"/>
            </a:pPr>
            <a:r>
              <a:rPr lang="en-US">
                <a:solidFill>
                  <a:srgbClr val="0F1626"/>
                </a:solidFill>
              </a:rPr>
              <a:t>Do you have ability to edit screening questions? How is that list updated?</a:t>
            </a:r>
            <a:endParaRPr lang="en-US"/>
          </a:p>
          <a:p>
            <a:pPr lvl="3">
              <a:spcBef>
                <a:spcPts val="500"/>
              </a:spcBef>
              <a:spcAft>
                <a:spcPts val="1000"/>
              </a:spcAft>
              <a:buChar char="•"/>
            </a:pPr>
            <a:r>
              <a:rPr lang="en-US">
                <a:solidFill>
                  <a:srgbClr val="0F1626"/>
                </a:solidFill>
              </a:rPr>
              <a:t>Does staff know what process to follow, if screening is positive for potential HCID?</a:t>
            </a:r>
            <a:endParaRPr lang="en-US"/>
          </a:p>
          <a:p>
            <a:pPr lvl="3">
              <a:spcBef>
                <a:spcPts val="500"/>
              </a:spcBef>
              <a:spcAft>
                <a:spcPts val="1000"/>
              </a:spcAft>
              <a:buChar char="•"/>
            </a:pPr>
            <a:r>
              <a:rPr lang="en-US">
                <a:solidFill>
                  <a:srgbClr val="0F1626"/>
                </a:solidFill>
              </a:rPr>
              <a:t>If workplace is a point of entry, how long may this patient wait in common spaces before being screened?</a:t>
            </a:r>
            <a:endParaRPr lang="en-US"/>
          </a:p>
          <a:p>
            <a:pPr>
              <a:spcBef>
                <a:spcPts val="1000"/>
              </a:spcBef>
              <a:spcAft>
                <a:spcPts val="1000"/>
              </a:spcAft>
            </a:pPr>
            <a:r>
              <a:rPr lang="en-US" b="1">
                <a:solidFill>
                  <a:srgbClr val="0F1626"/>
                </a:solidFill>
              </a:rPr>
              <a:t>Isolate</a:t>
            </a:r>
            <a:endParaRPr lang="en-US">
              <a:solidFill>
                <a:srgbClr val="000000"/>
              </a:solidFill>
            </a:endParaRPr>
          </a:p>
          <a:p>
            <a:pPr marL="628650" lvl="1" indent="-171450">
              <a:spcBef>
                <a:spcPts val="500"/>
              </a:spcBef>
              <a:spcAft>
                <a:spcPts val="1000"/>
              </a:spcAft>
              <a:buFont typeface="Arial"/>
              <a:buChar char="•"/>
            </a:pPr>
            <a:r>
              <a:rPr lang="en-US">
                <a:solidFill>
                  <a:srgbClr val="0F1626"/>
                </a:solidFill>
              </a:rPr>
              <a:t>Patient dons mask</a:t>
            </a:r>
            <a:endParaRPr lang="en-US">
              <a:solidFill>
                <a:srgbClr val="000000"/>
              </a:solidFill>
            </a:endParaRPr>
          </a:p>
          <a:p>
            <a:pPr marL="628650" lvl="1" indent="-171450">
              <a:spcBef>
                <a:spcPts val="500"/>
              </a:spcBef>
              <a:spcAft>
                <a:spcPts val="1000"/>
              </a:spcAft>
              <a:buFont typeface="Arial"/>
              <a:buChar char="•"/>
            </a:pPr>
            <a:r>
              <a:rPr lang="en-US">
                <a:solidFill>
                  <a:srgbClr val="0F1626"/>
                </a:solidFill>
              </a:rPr>
              <a:t>Patient is placed in private room with door closed, preferably negative pressure</a:t>
            </a:r>
            <a:endParaRPr lang="en-US">
              <a:solidFill>
                <a:srgbClr val="000000"/>
              </a:solidFill>
            </a:endParaRPr>
          </a:p>
          <a:p>
            <a:pPr marL="628650" lvl="1" indent="-171450">
              <a:spcBef>
                <a:spcPts val="500"/>
              </a:spcBef>
              <a:spcAft>
                <a:spcPts val="1000"/>
              </a:spcAft>
              <a:buFont typeface="Arial"/>
              <a:buChar char="•"/>
            </a:pPr>
            <a:r>
              <a:rPr lang="en-US">
                <a:solidFill>
                  <a:srgbClr val="0F1626"/>
                </a:solidFill>
              </a:rPr>
              <a:t>Staff don appropriate PPE</a:t>
            </a:r>
            <a:endParaRPr lang="en-US">
              <a:solidFill>
                <a:srgbClr val="000000"/>
              </a:solidFill>
            </a:endParaRPr>
          </a:p>
          <a:p>
            <a:pPr lvl="2">
              <a:spcBef>
                <a:spcPts val="500"/>
              </a:spcBef>
              <a:spcAft>
                <a:spcPts val="1000"/>
              </a:spcAft>
            </a:pPr>
            <a:r>
              <a:rPr lang="en-US" u="sng">
                <a:solidFill>
                  <a:srgbClr val="0F1626"/>
                </a:solidFill>
              </a:rPr>
              <a:t>Preparedness Considerations:</a:t>
            </a:r>
            <a:endParaRPr lang="en-US">
              <a:solidFill>
                <a:srgbClr val="000000"/>
              </a:solidFill>
            </a:endParaRPr>
          </a:p>
          <a:p>
            <a:pPr marL="1543050" lvl="3" indent="-171450">
              <a:spcBef>
                <a:spcPts val="500"/>
              </a:spcBef>
              <a:spcAft>
                <a:spcPts val="1000"/>
              </a:spcAft>
              <a:buFont typeface="Arial"/>
              <a:buChar char="•"/>
            </a:pPr>
            <a:r>
              <a:rPr lang="en-US">
                <a:solidFill>
                  <a:srgbClr val="0F1626"/>
                </a:solidFill>
              </a:rPr>
              <a:t>Do you have masks and eye protection at the registration desk for staff?</a:t>
            </a:r>
            <a:endParaRPr lang="en-US">
              <a:solidFill>
                <a:srgbClr val="000000"/>
              </a:solidFill>
            </a:endParaRPr>
          </a:p>
          <a:p>
            <a:pPr marL="1543050" lvl="3" indent="-171450">
              <a:spcBef>
                <a:spcPts val="500"/>
              </a:spcBef>
              <a:spcAft>
                <a:spcPts val="1000"/>
              </a:spcAft>
              <a:buFont typeface="Arial"/>
              <a:buChar char="•"/>
            </a:pPr>
            <a:r>
              <a:rPr lang="en-US">
                <a:solidFill>
                  <a:srgbClr val="0F1626"/>
                </a:solidFill>
              </a:rPr>
              <a:t>Once patient is identified, where will they placed?</a:t>
            </a:r>
            <a:endParaRPr lang="en-US">
              <a:solidFill>
                <a:srgbClr val="000000"/>
              </a:solidFill>
            </a:endParaRPr>
          </a:p>
          <a:p>
            <a:pPr marL="1543050" lvl="3" indent="-171450">
              <a:spcBef>
                <a:spcPts val="500"/>
              </a:spcBef>
              <a:spcAft>
                <a:spcPts val="1000"/>
              </a:spcAft>
              <a:buFont typeface="Arial"/>
              <a:buChar char="•"/>
            </a:pPr>
            <a:r>
              <a:rPr lang="en-US">
                <a:solidFill>
                  <a:srgbClr val="0F1626"/>
                </a:solidFill>
              </a:rPr>
              <a:t>What supplies are needed for the patient to isolate for up to 8 hours? (Consider commode with solidifier if no toilet in isolation room.)</a:t>
            </a:r>
            <a:endParaRPr lang="en-US">
              <a:solidFill>
                <a:srgbClr val="000000"/>
              </a:solidFill>
            </a:endParaRPr>
          </a:p>
          <a:p>
            <a:pPr marL="1543050" lvl="3" indent="-171450">
              <a:spcBef>
                <a:spcPts val="500"/>
              </a:spcBef>
              <a:spcAft>
                <a:spcPts val="1000"/>
              </a:spcAft>
              <a:buFont typeface="Arial"/>
              <a:buChar char="•"/>
            </a:pPr>
            <a:r>
              <a:rPr lang="en-US">
                <a:solidFill>
                  <a:srgbClr val="0F1626"/>
                </a:solidFill>
              </a:rPr>
              <a:t>If VHF is suspected, how will Cat A waste be managed? Does staff have access to full barrier PPE?</a:t>
            </a:r>
            <a:endParaRPr lang="en-US">
              <a:solidFill>
                <a:srgbClr val="000000"/>
              </a:solidFill>
            </a:endParaRPr>
          </a:p>
          <a:p>
            <a:pPr marL="171450" indent="-171450">
              <a:spcBef>
                <a:spcPts val="1000"/>
              </a:spcBef>
              <a:spcAft>
                <a:spcPts val="1000"/>
              </a:spcAft>
              <a:buFont typeface="Arial"/>
              <a:buChar char="•"/>
            </a:pPr>
            <a:r>
              <a:rPr lang="en-US" b="1">
                <a:solidFill>
                  <a:srgbClr val="0F1626"/>
                </a:solidFill>
              </a:rPr>
              <a:t>Inform</a:t>
            </a:r>
            <a:endParaRPr lang="en-US">
              <a:solidFill>
                <a:srgbClr val="000000"/>
              </a:solidFill>
            </a:endParaRPr>
          </a:p>
          <a:p>
            <a:pPr marL="628650" lvl="1" indent="-171450">
              <a:spcBef>
                <a:spcPts val="500"/>
              </a:spcBef>
              <a:spcAft>
                <a:spcPts val="1000"/>
              </a:spcAft>
              <a:buFont typeface="Arial"/>
              <a:buChar char="•"/>
            </a:pPr>
            <a:r>
              <a:rPr lang="en-US">
                <a:solidFill>
                  <a:srgbClr val="0F1626"/>
                </a:solidFill>
              </a:rPr>
              <a:t>Follow organizational workflow for chain of command:</a:t>
            </a:r>
            <a:endParaRPr lang="en-US">
              <a:solidFill>
                <a:srgbClr val="000000"/>
              </a:solidFill>
            </a:endParaRPr>
          </a:p>
          <a:p>
            <a:pPr marL="1085850" lvl="2" indent="-171450">
              <a:spcBef>
                <a:spcPts val="500"/>
              </a:spcBef>
              <a:spcAft>
                <a:spcPts val="1000"/>
              </a:spcAft>
              <a:buFont typeface="Arial"/>
              <a:buChar char="•"/>
            </a:pPr>
            <a:r>
              <a:rPr lang="en-US">
                <a:solidFill>
                  <a:srgbClr val="0F1626"/>
                </a:solidFill>
              </a:rPr>
              <a:t>Organization’s Infection Prevention Department</a:t>
            </a:r>
            <a:endParaRPr lang="en-US">
              <a:solidFill>
                <a:srgbClr val="000000"/>
              </a:solidFill>
            </a:endParaRPr>
          </a:p>
          <a:p>
            <a:pPr marL="1085850" lvl="2" indent="-171450">
              <a:spcBef>
                <a:spcPts val="500"/>
              </a:spcBef>
              <a:spcAft>
                <a:spcPts val="1000"/>
              </a:spcAft>
              <a:buFont typeface="Arial"/>
              <a:buChar char="•"/>
            </a:pPr>
            <a:r>
              <a:rPr lang="en-US">
                <a:solidFill>
                  <a:srgbClr val="0F1626"/>
                </a:solidFill>
              </a:rPr>
              <a:t>Responsible provider</a:t>
            </a:r>
            <a:endParaRPr lang="en-US">
              <a:solidFill>
                <a:srgbClr val="000000"/>
              </a:solidFill>
            </a:endParaRPr>
          </a:p>
          <a:p>
            <a:pPr marL="628650" lvl="1" indent="-171450">
              <a:spcBef>
                <a:spcPts val="500"/>
              </a:spcBef>
              <a:spcAft>
                <a:spcPts val="1000"/>
              </a:spcAft>
              <a:buFont typeface="Arial"/>
              <a:buChar char="•"/>
            </a:pPr>
            <a:r>
              <a:rPr lang="en-US">
                <a:solidFill>
                  <a:srgbClr val="0F1626"/>
                </a:solidFill>
              </a:rPr>
              <a:t>Local Health Department</a:t>
            </a:r>
            <a:endParaRPr lang="en-US">
              <a:solidFill>
                <a:srgbClr val="0F1626"/>
              </a:solidFill>
              <a:latin typeface="Aptos"/>
              <a:ea typeface="Calibri"/>
              <a:cs typeface="Calibri"/>
            </a:endParaRPr>
          </a:p>
          <a:p>
            <a:pPr marL="1257300" lvl="3" indent="-171450">
              <a:spcBef>
                <a:spcPts val="500"/>
              </a:spcBef>
              <a:spcAft>
                <a:spcPts val="1000"/>
              </a:spcAft>
              <a:buFont typeface="Arial"/>
              <a:buChar char="•"/>
            </a:pPr>
            <a:r>
              <a:rPr lang="en-US" u="sng">
                <a:solidFill>
                  <a:srgbClr val="0F1626"/>
                </a:solidFill>
              </a:rPr>
              <a:t>Preparedness Considerations:</a:t>
            </a:r>
            <a:endParaRPr lang="en-US">
              <a:solidFill>
                <a:srgbClr val="000000"/>
              </a:solidFill>
            </a:endParaRPr>
          </a:p>
          <a:p>
            <a:pPr marL="1543050" lvl="3" indent="-171450">
              <a:spcBef>
                <a:spcPts val="500"/>
              </a:spcBef>
              <a:spcAft>
                <a:spcPts val="1000"/>
              </a:spcAft>
              <a:buFont typeface="Arial"/>
              <a:buChar char="•"/>
            </a:pPr>
            <a:r>
              <a:rPr lang="en-US">
                <a:solidFill>
                  <a:srgbClr val="0F1626"/>
                </a:solidFill>
              </a:rPr>
              <a:t>Does your organization have an established chain of command for HCID notification?</a:t>
            </a:r>
            <a:endParaRPr lang="en-US">
              <a:solidFill>
                <a:srgbClr val="000000"/>
              </a:solidFill>
            </a:endParaRPr>
          </a:p>
          <a:p>
            <a:pPr marL="1543050" lvl="3" indent="-171450">
              <a:spcBef>
                <a:spcPts val="500"/>
              </a:spcBef>
              <a:spcAft>
                <a:spcPts val="1000"/>
              </a:spcAft>
              <a:buFont typeface="Arial"/>
              <a:buChar char="•"/>
            </a:pPr>
            <a:r>
              <a:rPr lang="en-US">
                <a:solidFill>
                  <a:srgbClr val="0F1626"/>
                </a:solidFill>
              </a:rPr>
              <a:t>Do frontline staff know who to contact if HCID is suspected?</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33F32E6C-C665-43EE-A49F-92D86219E7B8}" type="slidenum">
              <a:rPr lang="en-US" smtClean="0"/>
              <a:t>42</a:t>
            </a:fld>
            <a:endParaRPr lang="en-US"/>
          </a:p>
        </p:txBody>
      </p:sp>
    </p:spTree>
    <p:extLst>
      <p:ext uri="{BB962C8B-B14F-4D97-AF65-F5344CB8AC3E}">
        <p14:creationId xmlns:p14="http://schemas.microsoft.com/office/powerpoint/2010/main" val="3228072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BF2EB-18D1-D9CE-572A-FF7588C0C4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ED432-C29B-2D79-4BD3-5143BDEF5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8AA03-7886-B54B-B1FE-A8BB53C8C897}"/>
              </a:ext>
            </a:extLst>
          </p:cNvPr>
          <p:cNvSpPr>
            <a:spLocks noGrp="1"/>
          </p:cNvSpPr>
          <p:nvPr>
            <p:ph type="body" idx="1"/>
          </p:nvPr>
        </p:nvSpPr>
        <p:spPr/>
        <p:txBody>
          <a:bodyPr/>
          <a:lstStyle/>
          <a:p>
            <a:pPr marL="0" lvl="0" indent="0">
              <a:buNone/>
            </a:pPr>
            <a:r>
              <a:rPr lang="en-US" u="sng">
                <a:solidFill>
                  <a:srgbClr val="0F1626"/>
                </a:solidFill>
                <a:latin typeface="Montserrat" panose="00000500000000000000" pitchFamily="2" charset="0"/>
              </a:rPr>
              <a:t>Preparedness Considerations:</a:t>
            </a:r>
            <a:r>
              <a:rPr lang="en-US">
                <a:solidFill>
                  <a:srgbClr val="0F1626"/>
                </a:solidFill>
                <a:latin typeface="Montserrat" panose="00000500000000000000" pitchFamily="2" charset="0"/>
              </a:rPr>
              <a:t> </a:t>
            </a:r>
          </a:p>
          <a:p>
            <a:pPr lvl="1"/>
            <a:r>
              <a:rPr lang="en-US">
                <a:solidFill>
                  <a:srgbClr val="0F1626"/>
                </a:solidFill>
                <a:latin typeface="Montserrat" panose="00000500000000000000" pitchFamily="2" charset="0"/>
              </a:rPr>
              <a:t>What screening mechanisms does my organization use to assess symptoms and travel? What about occupational or hobby exposures? </a:t>
            </a:r>
          </a:p>
          <a:p>
            <a:pPr lvl="1"/>
            <a:r>
              <a:rPr lang="en-US">
                <a:solidFill>
                  <a:srgbClr val="0F1626"/>
                </a:solidFill>
                <a:latin typeface="Montserrat" panose="00000500000000000000" pitchFamily="2" charset="0"/>
              </a:rPr>
              <a:t>Do you have ability to edit screening questions? How is that list updated?</a:t>
            </a:r>
          </a:p>
          <a:p>
            <a:pPr lvl="1"/>
            <a:r>
              <a:rPr lang="en-US">
                <a:solidFill>
                  <a:srgbClr val="0F1626"/>
                </a:solidFill>
                <a:latin typeface="Montserrat" panose="00000500000000000000" pitchFamily="2" charset="0"/>
              </a:rPr>
              <a:t>Does staff know what process to follow, if screening is positive for potential HCID?</a:t>
            </a:r>
          </a:p>
          <a:p>
            <a:pPr lvl="1"/>
            <a:r>
              <a:rPr lang="en-US">
                <a:solidFill>
                  <a:srgbClr val="0F1626"/>
                </a:solidFill>
                <a:latin typeface="Montserrat" panose="00000500000000000000" pitchFamily="2" charset="0"/>
              </a:rPr>
              <a:t>If workplace is a point of entry, how long may this patient wait in common spaces before being screened?</a:t>
            </a:r>
          </a:p>
          <a:p>
            <a:pPr lvl="1"/>
            <a:endParaRPr lang="en-US" b="1" i="0">
              <a:solidFill>
                <a:srgbClr val="0F1626"/>
              </a:solidFill>
              <a:effectLst/>
              <a:latin typeface="Montserrat" panose="00000500000000000000" pitchFamily="2" charset="0"/>
            </a:endParaRPr>
          </a:p>
          <a:p>
            <a:pPr lvl="0"/>
            <a:endParaRPr lang="en-US" b="1" i="0">
              <a:solidFill>
                <a:srgbClr val="0F1626"/>
              </a:solidFill>
              <a:effectLst/>
              <a:latin typeface="Montserrat" panose="00000500000000000000" pitchFamily="2" charset="0"/>
            </a:endParaRPr>
          </a:p>
          <a:p>
            <a:endParaRPr lang="en-US"/>
          </a:p>
        </p:txBody>
      </p:sp>
      <p:sp>
        <p:nvSpPr>
          <p:cNvPr id="4" name="Slide Number Placeholder 3">
            <a:extLst>
              <a:ext uri="{FF2B5EF4-FFF2-40B4-BE49-F238E27FC236}">
                <a16:creationId xmlns:a16="http://schemas.microsoft.com/office/drawing/2014/main" id="{70127BF6-ACC3-5077-6A6D-92606F579F07}"/>
              </a:ext>
            </a:extLst>
          </p:cNvPr>
          <p:cNvSpPr>
            <a:spLocks noGrp="1"/>
          </p:cNvSpPr>
          <p:nvPr>
            <p:ph type="sldNum" sz="quarter" idx="5"/>
          </p:nvPr>
        </p:nvSpPr>
        <p:spPr/>
        <p:txBody>
          <a:bodyPr/>
          <a:lstStyle/>
          <a:p>
            <a:fld id="{C37D7554-D10C-4E29-B8E6-BB7111FA614F}" type="slidenum">
              <a:rPr lang="en-US" smtClean="0"/>
              <a:t>43</a:t>
            </a:fld>
            <a:endParaRPr lang="en-US"/>
          </a:p>
        </p:txBody>
      </p:sp>
    </p:spTree>
    <p:extLst>
      <p:ext uri="{BB962C8B-B14F-4D97-AF65-F5344CB8AC3E}">
        <p14:creationId xmlns:p14="http://schemas.microsoft.com/office/powerpoint/2010/main" val="39387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5E558-80BD-8BDC-A140-2A6DAFAD6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3F88E-0F2A-1750-D364-922E9A4CB1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F5493-1640-9C0F-379E-58C7B79BB6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BA0E1F66-9479-89C9-5173-95A1D7A65A3C}"/>
              </a:ext>
            </a:extLst>
          </p:cNvPr>
          <p:cNvSpPr>
            <a:spLocks noGrp="1"/>
          </p:cNvSpPr>
          <p:nvPr>
            <p:ph type="sldNum" sz="quarter" idx="5"/>
          </p:nvPr>
        </p:nvSpPr>
        <p:spPr/>
        <p:txBody>
          <a:bodyPr/>
          <a:lstStyle/>
          <a:p>
            <a:fld id="{C37D7554-D10C-4E29-B8E6-BB7111FA614F}" type="slidenum">
              <a:rPr lang="en-US" smtClean="0"/>
              <a:t>21</a:t>
            </a:fld>
            <a:endParaRPr lang="en-US"/>
          </a:p>
        </p:txBody>
      </p:sp>
    </p:spTree>
    <p:extLst>
      <p:ext uri="{BB962C8B-B14F-4D97-AF65-F5344CB8AC3E}">
        <p14:creationId xmlns:p14="http://schemas.microsoft.com/office/powerpoint/2010/main" val="2510181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78EBC-FBA1-111B-94FB-33498C569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B97EC-71FE-852B-3674-081CFA532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96D5A-F26B-D772-83D8-F606B93088DB}"/>
              </a:ext>
            </a:extLst>
          </p:cNvPr>
          <p:cNvSpPr>
            <a:spLocks noGrp="1"/>
          </p:cNvSpPr>
          <p:nvPr>
            <p:ph type="body" idx="1"/>
          </p:nvPr>
        </p:nvSpPr>
        <p:spPr/>
        <p:txBody>
          <a:bodyPr/>
          <a:lstStyle/>
          <a:p>
            <a:pPr marL="0" lvl="0" indent="0">
              <a:buNone/>
            </a:pPr>
            <a:r>
              <a:rPr lang="en-US" u="sng">
                <a:solidFill>
                  <a:srgbClr val="0F1626"/>
                </a:solidFill>
                <a:latin typeface="Montserrat" panose="00000500000000000000" pitchFamily="2" charset="0"/>
              </a:rPr>
              <a:t>Preparedness Considerations:</a:t>
            </a:r>
            <a:r>
              <a:rPr lang="en-US">
                <a:solidFill>
                  <a:srgbClr val="0F1626"/>
                </a:solidFill>
                <a:latin typeface="Montserrat" panose="00000500000000000000" pitchFamily="2" charset="0"/>
              </a:rPr>
              <a:t> </a:t>
            </a:r>
          </a:p>
          <a:p>
            <a:pPr lvl="1"/>
            <a:r>
              <a:rPr lang="en-US">
                <a:solidFill>
                  <a:srgbClr val="0F1626"/>
                </a:solidFill>
                <a:latin typeface="Montserrat" panose="00000500000000000000" pitchFamily="2" charset="0"/>
              </a:rPr>
              <a:t>What screening mechanisms does my organization use to assess symptoms and travel? What about occupational or hobby exposures? </a:t>
            </a:r>
          </a:p>
          <a:p>
            <a:pPr lvl="1"/>
            <a:r>
              <a:rPr lang="en-US">
                <a:solidFill>
                  <a:srgbClr val="0F1626"/>
                </a:solidFill>
                <a:latin typeface="Montserrat" panose="00000500000000000000" pitchFamily="2" charset="0"/>
              </a:rPr>
              <a:t>Do you have ability to edit screening questions? How is that list updated?</a:t>
            </a:r>
          </a:p>
          <a:p>
            <a:pPr lvl="1"/>
            <a:r>
              <a:rPr lang="en-US">
                <a:solidFill>
                  <a:srgbClr val="0F1626"/>
                </a:solidFill>
                <a:latin typeface="Montserrat" panose="00000500000000000000" pitchFamily="2" charset="0"/>
              </a:rPr>
              <a:t>Does staff know what process to follow, if screening is positive for potential HCID?</a:t>
            </a:r>
          </a:p>
          <a:p>
            <a:pPr lvl="1"/>
            <a:r>
              <a:rPr lang="en-US">
                <a:solidFill>
                  <a:srgbClr val="0F1626"/>
                </a:solidFill>
                <a:latin typeface="Montserrat" panose="00000500000000000000" pitchFamily="2" charset="0"/>
              </a:rPr>
              <a:t>If workplace is a point of entry, how long may this patient wait in common spaces before being screened?</a:t>
            </a:r>
          </a:p>
          <a:p>
            <a:pPr lvl="1"/>
            <a:endParaRPr lang="en-US" b="1" i="0">
              <a:solidFill>
                <a:srgbClr val="0F1626"/>
              </a:solidFill>
              <a:effectLst/>
              <a:latin typeface="Montserrat" panose="00000500000000000000" pitchFamily="2" charset="0"/>
            </a:endParaRPr>
          </a:p>
          <a:p>
            <a:pPr lvl="0"/>
            <a:endParaRPr lang="en-US" b="1" i="0">
              <a:solidFill>
                <a:srgbClr val="0F1626"/>
              </a:solidFill>
              <a:effectLst/>
              <a:latin typeface="Montserrat" panose="00000500000000000000" pitchFamily="2" charset="0"/>
            </a:endParaRPr>
          </a:p>
          <a:p>
            <a:endParaRPr lang="en-US"/>
          </a:p>
        </p:txBody>
      </p:sp>
      <p:sp>
        <p:nvSpPr>
          <p:cNvPr id="4" name="Slide Number Placeholder 3">
            <a:extLst>
              <a:ext uri="{FF2B5EF4-FFF2-40B4-BE49-F238E27FC236}">
                <a16:creationId xmlns:a16="http://schemas.microsoft.com/office/drawing/2014/main" id="{328DB5DC-F8B6-A0EA-3252-7D626180A8FA}"/>
              </a:ext>
            </a:extLst>
          </p:cNvPr>
          <p:cNvSpPr>
            <a:spLocks noGrp="1"/>
          </p:cNvSpPr>
          <p:nvPr>
            <p:ph type="sldNum" sz="quarter" idx="5"/>
          </p:nvPr>
        </p:nvSpPr>
        <p:spPr/>
        <p:txBody>
          <a:bodyPr/>
          <a:lstStyle/>
          <a:p>
            <a:fld id="{C37D7554-D10C-4E29-B8E6-BB7111FA614F}" type="slidenum">
              <a:rPr lang="en-US" smtClean="0"/>
              <a:t>44</a:t>
            </a:fld>
            <a:endParaRPr lang="en-US"/>
          </a:p>
        </p:txBody>
      </p:sp>
    </p:spTree>
    <p:extLst>
      <p:ext uri="{BB962C8B-B14F-4D97-AF65-F5344CB8AC3E}">
        <p14:creationId xmlns:p14="http://schemas.microsoft.com/office/powerpoint/2010/main" val="3554673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u="sng">
                <a:solidFill>
                  <a:srgbClr val="0F1626"/>
                </a:solidFill>
                <a:latin typeface="Montserrat" panose="00000500000000000000" pitchFamily="2" charset="0"/>
              </a:rPr>
              <a:t>Preparedness Considerations:</a:t>
            </a:r>
            <a:r>
              <a:rPr lang="en-US">
                <a:solidFill>
                  <a:srgbClr val="0F1626"/>
                </a:solidFill>
                <a:latin typeface="Montserrat" panose="00000500000000000000" pitchFamily="2" charset="0"/>
              </a:rPr>
              <a:t> </a:t>
            </a:r>
          </a:p>
          <a:p>
            <a:pPr lvl="1"/>
            <a:r>
              <a:rPr lang="en-US">
                <a:solidFill>
                  <a:srgbClr val="0F1626"/>
                </a:solidFill>
                <a:latin typeface="Montserrat" panose="00000500000000000000" pitchFamily="2" charset="0"/>
              </a:rPr>
              <a:t>What screening mechanisms does my organization use to assess symptoms and travel? What about occupational or hobby exposures? </a:t>
            </a:r>
          </a:p>
          <a:p>
            <a:pPr lvl="1"/>
            <a:r>
              <a:rPr lang="en-US">
                <a:solidFill>
                  <a:srgbClr val="0F1626"/>
                </a:solidFill>
                <a:latin typeface="Montserrat" panose="00000500000000000000" pitchFamily="2" charset="0"/>
              </a:rPr>
              <a:t>Do you have ability to edit screening questions? How is that list updated?</a:t>
            </a:r>
          </a:p>
          <a:p>
            <a:pPr lvl="1"/>
            <a:r>
              <a:rPr lang="en-US">
                <a:solidFill>
                  <a:srgbClr val="0F1626"/>
                </a:solidFill>
                <a:latin typeface="Montserrat" panose="00000500000000000000" pitchFamily="2" charset="0"/>
              </a:rPr>
              <a:t>Does staff know what process to follow, if screening is positive for potential HCID?</a:t>
            </a:r>
          </a:p>
          <a:p>
            <a:pPr lvl="1"/>
            <a:r>
              <a:rPr lang="en-US">
                <a:solidFill>
                  <a:srgbClr val="0F1626"/>
                </a:solidFill>
                <a:latin typeface="Montserrat" panose="00000500000000000000" pitchFamily="2" charset="0"/>
              </a:rPr>
              <a:t>If workplace is a point of entry, how long may this patient wait in common spaces before being screened?</a:t>
            </a:r>
          </a:p>
        </p:txBody>
      </p:sp>
      <p:sp>
        <p:nvSpPr>
          <p:cNvPr id="4" name="Slide Number Placeholder 3"/>
          <p:cNvSpPr>
            <a:spLocks noGrp="1"/>
          </p:cNvSpPr>
          <p:nvPr>
            <p:ph type="sldNum" sz="quarter" idx="5"/>
          </p:nvPr>
        </p:nvSpPr>
        <p:spPr/>
        <p:txBody>
          <a:bodyPr/>
          <a:lstStyle/>
          <a:p>
            <a:fld id="{C37D7554-D10C-4E29-B8E6-BB7111FA614F}" type="slidenum">
              <a:rPr lang="en-US" smtClean="0"/>
              <a:t>45</a:t>
            </a:fld>
            <a:endParaRPr lang="en-US"/>
          </a:p>
        </p:txBody>
      </p:sp>
    </p:spTree>
    <p:extLst>
      <p:ext uri="{BB962C8B-B14F-4D97-AF65-F5344CB8AC3E}">
        <p14:creationId xmlns:p14="http://schemas.microsoft.com/office/powerpoint/2010/main" val="2264390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57E62-40AC-41B1-DD05-BD662448B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CE92E-E091-C493-2223-B91297618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479DD-238D-E6B1-DB57-1BD359BE1FE5}"/>
              </a:ext>
            </a:extLst>
          </p:cNvPr>
          <p:cNvSpPr>
            <a:spLocks noGrp="1"/>
          </p:cNvSpPr>
          <p:nvPr>
            <p:ph type="body" idx="1"/>
          </p:nvPr>
        </p:nvSpPr>
        <p:spPr/>
        <p:txBody>
          <a:bodyPr/>
          <a:lstStyle/>
          <a:p>
            <a:r>
              <a:rPr lang="en-US"/>
              <a:t>The example being shown is pulled from EPIC.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Disease and travel screen can be custom built to track infections in the CDC Current Outbreak List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Another resource to look for current threats is the </a:t>
            </a:r>
            <a:r>
              <a:rPr lang="en-US" sz="1200" b="1" i="0" kern="1200">
                <a:solidFill>
                  <a:schemeClr val="tx1"/>
                </a:solidFill>
                <a:effectLst/>
                <a:latin typeface="+mn-lt"/>
                <a:ea typeface="+mn-ea"/>
                <a:cs typeface="+mn-cs"/>
              </a:rPr>
              <a:t>Biothreats Emergence, Analysis and Communications Network (BEACON) </a:t>
            </a:r>
            <a:r>
              <a:rPr lang="en-US"/>
              <a:t>https://www.bu.edu/ceid/projects-partnerships/beacon/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BEACON is a first-of-its-kind, open-source global surveillance platform built to detect emerging infectious diseases in near real time, worldwide. The platform merges the power of artificial intelligence (AI) with a global network of human subject matter experts to provide fast, verified alerts to potential outbreaks. </a:t>
            </a:r>
            <a:endParaRPr lang="en-US"/>
          </a:p>
          <a:p>
            <a:pPr marL="628650" lvl="1" indent="-171450">
              <a:buFont typeface="Arial" panose="020B0604020202020204" pitchFamily="34" charset="0"/>
              <a:buChar char="•"/>
            </a:pPr>
            <a:endParaRPr lang="en-US"/>
          </a:p>
          <a:p>
            <a:pPr marL="0" lvl="0" indent="0">
              <a:buFontTx/>
              <a:buNone/>
            </a:pPr>
            <a:r>
              <a:rPr lang="en-US"/>
              <a:t>It is extremely IMPORTANT that the travel and communicable disease screening tool be filled out for EVERY. PATIENT. EVERY. VISIT. To ensure that visitors and team members are not exposed. </a:t>
            </a:r>
          </a:p>
        </p:txBody>
      </p:sp>
      <p:sp>
        <p:nvSpPr>
          <p:cNvPr id="4" name="Slide Number Placeholder 3">
            <a:extLst>
              <a:ext uri="{FF2B5EF4-FFF2-40B4-BE49-F238E27FC236}">
                <a16:creationId xmlns:a16="http://schemas.microsoft.com/office/drawing/2014/main" id="{BBCCD326-CA12-2302-05CC-E26671FD9749}"/>
              </a:ext>
            </a:extLst>
          </p:cNvPr>
          <p:cNvSpPr>
            <a:spLocks noGrp="1"/>
          </p:cNvSpPr>
          <p:nvPr>
            <p:ph type="sldNum" sz="quarter" idx="5"/>
          </p:nvPr>
        </p:nvSpPr>
        <p:spPr/>
        <p:txBody>
          <a:bodyPr/>
          <a:lstStyle/>
          <a:p>
            <a:fld id="{C37D7554-D10C-4E29-B8E6-BB7111FA614F}" type="slidenum">
              <a:rPr lang="en-US" smtClean="0"/>
              <a:t>46</a:t>
            </a:fld>
            <a:endParaRPr lang="en-US"/>
          </a:p>
        </p:txBody>
      </p:sp>
    </p:spTree>
    <p:extLst>
      <p:ext uri="{BB962C8B-B14F-4D97-AF65-F5344CB8AC3E}">
        <p14:creationId xmlns:p14="http://schemas.microsoft.com/office/powerpoint/2010/main" val="2971276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79E05-EDF6-127F-D66B-F1072D906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CED96-1BD4-F1EA-4EC3-7C06240CB1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7FCA90-B4AD-295D-61CC-F7CEA682D588}"/>
              </a:ext>
            </a:extLst>
          </p:cNvPr>
          <p:cNvSpPr>
            <a:spLocks noGrp="1"/>
          </p:cNvSpPr>
          <p:nvPr>
            <p:ph type="body" idx="1"/>
          </p:nvPr>
        </p:nvSpPr>
        <p:spPr/>
        <p:txBody>
          <a:bodyPr/>
          <a:lstStyle/>
          <a:p>
            <a:r>
              <a:rPr lang="en-US"/>
              <a:t>This Best Practice Advisory (BPA) will pop up and alert the team when a patient is suspected of having a high consequence infectious disease and direct the team member to the appropriate isolation steps. </a:t>
            </a:r>
          </a:p>
          <a:p>
            <a:endParaRPr lang="en-US"/>
          </a:p>
        </p:txBody>
      </p:sp>
      <p:sp>
        <p:nvSpPr>
          <p:cNvPr id="4" name="Slide Number Placeholder 3">
            <a:extLst>
              <a:ext uri="{FF2B5EF4-FFF2-40B4-BE49-F238E27FC236}">
                <a16:creationId xmlns:a16="http://schemas.microsoft.com/office/drawing/2014/main" id="{1FCC31C5-188D-0794-2A0A-0F42896FE29D}"/>
              </a:ext>
            </a:extLst>
          </p:cNvPr>
          <p:cNvSpPr>
            <a:spLocks noGrp="1"/>
          </p:cNvSpPr>
          <p:nvPr>
            <p:ph type="sldNum" sz="quarter" idx="5"/>
          </p:nvPr>
        </p:nvSpPr>
        <p:spPr/>
        <p:txBody>
          <a:bodyPr/>
          <a:lstStyle/>
          <a:p>
            <a:fld id="{C37D7554-D10C-4E29-B8E6-BB7111FA614F}" type="slidenum">
              <a:rPr lang="en-US" smtClean="0"/>
              <a:t>47</a:t>
            </a:fld>
            <a:endParaRPr lang="en-US"/>
          </a:p>
        </p:txBody>
      </p:sp>
    </p:spTree>
    <p:extLst>
      <p:ext uri="{BB962C8B-B14F-4D97-AF65-F5344CB8AC3E}">
        <p14:creationId xmlns:p14="http://schemas.microsoft.com/office/powerpoint/2010/main" val="863295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50</a:t>
            </a:fld>
            <a:endParaRPr lang="en-US"/>
          </a:p>
        </p:txBody>
      </p:sp>
    </p:spTree>
    <p:extLst>
      <p:ext uri="{BB962C8B-B14F-4D97-AF65-F5344CB8AC3E}">
        <p14:creationId xmlns:p14="http://schemas.microsoft.com/office/powerpoint/2010/main" val="3220973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23FFB-2DCB-7479-B2D5-0D2ED18DC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27CE0-1B2A-5138-4DD0-F2EFF80B2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A4093-471F-E93A-25D4-5AA7DD13F297}"/>
              </a:ext>
            </a:extLst>
          </p:cNvPr>
          <p:cNvSpPr>
            <a:spLocks noGrp="1"/>
          </p:cNvSpPr>
          <p:nvPr>
            <p:ph type="body" idx="1"/>
          </p:nvPr>
        </p:nvSpPr>
        <p:spPr/>
        <p:txBody>
          <a:bodyPr/>
          <a:lstStyle/>
          <a:p>
            <a:r>
              <a:rPr lang="en-US"/>
              <a:t>If no airborne isolation room is available, the patient can be placed in a regular private room with the door closed. </a:t>
            </a:r>
          </a:p>
          <a:p>
            <a:endParaRPr lang="en-US"/>
          </a:p>
          <a:p>
            <a:r>
              <a:rPr lang="en-US"/>
              <a:t>If the patient has a visitor with them, they should also be screened for symptoms. If no symptoms, then the visitor should be masked and remain that way but can stay with the patient until told otherwise by the healthcare provider. If the visitor also has recent travel and symptoms like the patient, they should be triaged and assessed separately. </a:t>
            </a:r>
          </a:p>
        </p:txBody>
      </p:sp>
      <p:sp>
        <p:nvSpPr>
          <p:cNvPr id="4" name="Slide Number Placeholder 3">
            <a:extLst>
              <a:ext uri="{FF2B5EF4-FFF2-40B4-BE49-F238E27FC236}">
                <a16:creationId xmlns:a16="http://schemas.microsoft.com/office/drawing/2014/main" id="{E1F863F5-FAAE-D74B-BA50-114411DB979D}"/>
              </a:ext>
            </a:extLst>
          </p:cNvPr>
          <p:cNvSpPr>
            <a:spLocks noGrp="1"/>
          </p:cNvSpPr>
          <p:nvPr>
            <p:ph type="sldNum" sz="quarter" idx="5"/>
          </p:nvPr>
        </p:nvSpPr>
        <p:spPr/>
        <p:txBody>
          <a:bodyPr/>
          <a:lstStyle/>
          <a:p>
            <a:fld id="{C37D7554-D10C-4E29-B8E6-BB7111FA614F}" type="slidenum">
              <a:rPr lang="en-US" smtClean="0"/>
              <a:t>51</a:t>
            </a:fld>
            <a:endParaRPr lang="en-US"/>
          </a:p>
        </p:txBody>
      </p:sp>
    </p:spTree>
    <p:extLst>
      <p:ext uri="{BB962C8B-B14F-4D97-AF65-F5344CB8AC3E}">
        <p14:creationId xmlns:p14="http://schemas.microsoft.com/office/powerpoint/2010/main" val="2505486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3D16C-5ADB-C29F-1359-F1AD62121B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C1C9A-716C-C1D1-7D26-F089F5E549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2F7B6-3508-6275-8056-A0785D654E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EE367D-664B-5CAB-5844-D4E49D1A5343}"/>
              </a:ext>
            </a:extLst>
          </p:cNvPr>
          <p:cNvSpPr>
            <a:spLocks noGrp="1"/>
          </p:cNvSpPr>
          <p:nvPr>
            <p:ph type="sldNum" sz="quarter" idx="5"/>
          </p:nvPr>
        </p:nvSpPr>
        <p:spPr/>
        <p:txBody>
          <a:bodyPr/>
          <a:lstStyle/>
          <a:p>
            <a:fld id="{C37D7554-D10C-4E29-B8E6-BB7111FA614F}" type="slidenum">
              <a:rPr lang="en-US" smtClean="0"/>
              <a:t>52</a:t>
            </a:fld>
            <a:endParaRPr lang="en-US"/>
          </a:p>
        </p:txBody>
      </p:sp>
    </p:spTree>
    <p:extLst>
      <p:ext uri="{BB962C8B-B14F-4D97-AF65-F5344CB8AC3E}">
        <p14:creationId xmlns:p14="http://schemas.microsoft.com/office/powerpoint/2010/main" val="2328729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what the entire process can look like for a frontline facility. </a:t>
            </a:r>
          </a:p>
          <a:p>
            <a:endParaRPr lang="en-US"/>
          </a:p>
          <a:p>
            <a:r>
              <a:rPr lang="en-US"/>
              <a:t>Hour 0 – patient arrives at a hospital, then calls are made to hospital infection prevention, infectious disease, local/state public health department. The health department’s role is to coordinate with CDC (if necessary) and do a deeper dive into patients background, travel history, and potential exposure risk. If the CDC is looped in and they determine there is a reasonable possibility the patient may have a special pathogen, then it is communicated back to the state health department to begin working on a transfer plan to an assessment or treatment center. </a:t>
            </a:r>
          </a:p>
        </p:txBody>
      </p:sp>
      <p:sp>
        <p:nvSpPr>
          <p:cNvPr id="4" name="Slide Number Placeholder 3"/>
          <p:cNvSpPr>
            <a:spLocks noGrp="1"/>
          </p:cNvSpPr>
          <p:nvPr>
            <p:ph type="sldNum" sz="quarter" idx="5"/>
          </p:nvPr>
        </p:nvSpPr>
        <p:spPr/>
        <p:txBody>
          <a:bodyPr/>
          <a:lstStyle/>
          <a:p>
            <a:fld id="{C37D7554-D10C-4E29-B8E6-BB7111FA614F}" type="slidenum">
              <a:rPr lang="en-US" smtClean="0"/>
              <a:t>53</a:t>
            </a:fld>
            <a:endParaRPr lang="en-US"/>
          </a:p>
        </p:txBody>
      </p:sp>
    </p:spTree>
    <p:extLst>
      <p:ext uri="{BB962C8B-B14F-4D97-AF65-F5344CB8AC3E}">
        <p14:creationId xmlns:p14="http://schemas.microsoft.com/office/powerpoint/2010/main" val="1792221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E09CC-2E9E-7CD6-8774-2C6AF43B1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5A7C4-1DD4-D4BB-2789-DB277BEB604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DF95D4-6D50-FE5E-F63C-94166802D0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65C479-DE31-E3B0-8450-225E7F7E7999}"/>
              </a:ext>
            </a:extLst>
          </p:cNvPr>
          <p:cNvSpPr>
            <a:spLocks noGrp="1"/>
          </p:cNvSpPr>
          <p:nvPr>
            <p:ph type="sldNum" sz="quarter" idx="5"/>
          </p:nvPr>
        </p:nvSpPr>
        <p:spPr/>
        <p:txBody>
          <a:bodyPr/>
          <a:lstStyle/>
          <a:p>
            <a:fld id="{C37D7554-D10C-4E29-B8E6-BB7111FA614F}" type="slidenum">
              <a:rPr lang="en-US" smtClean="0"/>
              <a:t>60</a:t>
            </a:fld>
            <a:endParaRPr lang="en-US"/>
          </a:p>
        </p:txBody>
      </p:sp>
    </p:spTree>
    <p:extLst>
      <p:ext uri="{BB962C8B-B14F-4D97-AF65-F5344CB8AC3E}">
        <p14:creationId xmlns:p14="http://schemas.microsoft.com/office/powerpoint/2010/main" val="4031711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D758F-D794-1C15-49F4-FF0D5390B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991EF-7DC7-6535-B09D-4A9A8E784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8A53E-CC2E-A8D8-86FE-245FA3433B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E04AB5-2994-7F49-ABCC-B93CA628856E}"/>
              </a:ext>
            </a:extLst>
          </p:cNvPr>
          <p:cNvSpPr>
            <a:spLocks noGrp="1"/>
          </p:cNvSpPr>
          <p:nvPr>
            <p:ph type="sldNum" sz="quarter" idx="5"/>
          </p:nvPr>
        </p:nvSpPr>
        <p:spPr/>
        <p:txBody>
          <a:bodyPr/>
          <a:lstStyle/>
          <a:p>
            <a:fld id="{C37D7554-D10C-4E29-B8E6-BB7111FA614F}" type="slidenum">
              <a:rPr lang="en-US" smtClean="0"/>
              <a:t>70</a:t>
            </a:fld>
            <a:endParaRPr lang="en-US"/>
          </a:p>
        </p:txBody>
      </p:sp>
    </p:spTree>
    <p:extLst>
      <p:ext uri="{BB962C8B-B14F-4D97-AF65-F5344CB8AC3E}">
        <p14:creationId xmlns:p14="http://schemas.microsoft.com/office/powerpoint/2010/main" val="1786813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a:p>
        </p:txBody>
      </p:sp>
    </p:spTree>
    <p:extLst>
      <p:ext uri="{BB962C8B-B14F-4D97-AF65-F5344CB8AC3E}">
        <p14:creationId xmlns:p14="http://schemas.microsoft.com/office/powerpoint/2010/main" val="36103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F47B4-0CE6-E5CB-D624-E3BF05866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C71BE-1367-C697-8FA5-921A6BAB3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1CCE1-E8B8-A139-A559-669D54A36206}"/>
              </a:ext>
            </a:extLst>
          </p:cNvPr>
          <p:cNvSpPr>
            <a:spLocks noGrp="1"/>
          </p:cNvSpPr>
          <p:nvPr>
            <p:ph type="body" idx="1"/>
          </p:nvPr>
        </p:nvSpPr>
        <p:spPr/>
        <p:txBody>
          <a:bodyPr/>
          <a:lstStyle/>
          <a:p>
            <a:pPr>
              <a:spcAft>
                <a:spcPts val="1200"/>
              </a:spcAft>
            </a:pPr>
            <a:endParaRPr lang="en-US"/>
          </a:p>
        </p:txBody>
      </p:sp>
      <p:sp>
        <p:nvSpPr>
          <p:cNvPr id="4" name="Slide Number Placeholder 3">
            <a:extLst>
              <a:ext uri="{FF2B5EF4-FFF2-40B4-BE49-F238E27FC236}">
                <a16:creationId xmlns:a16="http://schemas.microsoft.com/office/drawing/2014/main" id="{1A6148D5-DC2D-10C6-64BD-F0EFD1478CB6}"/>
              </a:ext>
            </a:extLst>
          </p:cNvPr>
          <p:cNvSpPr>
            <a:spLocks noGrp="1"/>
          </p:cNvSpPr>
          <p:nvPr>
            <p:ph type="sldNum" sz="quarter" idx="5"/>
          </p:nvPr>
        </p:nvSpPr>
        <p:spPr/>
        <p:txBody>
          <a:bodyPr/>
          <a:lstStyle/>
          <a:p>
            <a:fld id="{C37D7554-D10C-4E29-B8E6-BB7111FA614F}" type="slidenum">
              <a:rPr lang="en-US" smtClean="0"/>
              <a:t>24</a:t>
            </a:fld>
            <a:endParaRPr lang="en-US"/>
          </a:p>
        </p:txBody>
      </p:sp>
    </p:spTree>
    <p:extLst>
      <p:ext uri="{BB962C8B-B14F-4D97-AF65-F5344CB8AC3E}">
        <p14:creationId xmlns:p14="http://schemas.microsoft.com/office/powerpoint/2010/main" val="849403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47229-B2A7-DDA7-0B75-C50BB21E1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CC385-658C-7537-9692-B01651F226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A020B-318C-D840-5269-EA0F349481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C28D706A-4CC8-58DD-06C8-600BFCFFB0F3}"/>
              </a:ext>
            </a:extLst>
          </p:cNvPr>
          <p:cNvSpPr>
            <a:spLocks noGrp="1"/>
          </p:cNvSpPr>
          <p:nvPr>
            <p:ph type="sldNum" sz="quarter" idx="5"/>
          </p:nvPr>
        </p:nvSpPr>
        <p:spPr/>
        <p:txBody>
          <a:bodyPr/>
          <a:lstStyle/>
          <a:p>
            <a:fld id="{C37D7554-D10C-4E29-B8E6-BB7111FA614F}" type="slidenum">
              <a:rPr lang="en-US" smtClean="0"/>
              <a:t>26</a:t>
            </a:fld>
            <a:endParaRPr lang="en-US"/>
          </a:p>
        </p:txBody>
      </p:sp>
    </p:spTree>
    <p:extLst>
      <p:ext uri="{BB962C8B-B14F-4D97-AF65-F5344CB8AC3E}">
        <p14:creationId xmlns:p14="http://schemas.microsoft.com/office/powerpoint/2010/main" val="1812054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589B2-9AA9-A71D-5608-6998613DF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0F597-239D-41BB-DE79-820204A9F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F00B6-6826-4696-2F21-1A2CE47391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A0BF1331-4C49-EBA1-AFC8-9B41D9BA0252}"/>
              </a:ext>
            </a:extLst>
          </p:cNvPr>
          <p:cNvSpPr>
            <a:spLocks noGrp="1"/>
          </p:cNvSpPr>
          <p:nvPr>
            <p:ph type="sldNum" sz="quarter" idx="5"/>
          </p:nvPr>
        </p:nvSpPr>
        <p:spPr/>
        <p:txBody>
          <a:bodyPr/>
          <a:lstStyle/>
          <a:p>
            <a:fld id="{C37D7554-D10C-4E29-B8E6-BB7111FA614F}" type="slidenum">
              <a:rPr lang="en-US" smtClean="0"/>
              <a:t>27</a:t>
            </a:fld>
            <a:endParaRPr lang="en-US"/>
          </a:p>
        </p:txBody>
      </p:sp>
    </p:spTree>
    <p:extLst>
      <p:ext uri="{BB962C8B-B14F-4D97-AF65-F5344CB8AC3E}">
        <p14:creationId xmlns:p14="http://schemas.microsoft.com/office/powerpoint/2010/main" val="209301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DFE6C-C241-A07E-6F37-F08C270F7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BF0B2-4F8A-EB30-F77A-415AAF1B9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028BE-C483-C3BC-A7AB-2E8B2F29EE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C305DDF8-1242-426F-0FDA-5A15DE4D58B1}"/>
              </a:ext>
            </a:extLst>
          </p:cNvPr>
          <p:cNvSpPr>
            <a:spLocks noGrp="1"/>
          </p:cNvSpPr>
          <p:nvPr>
            <p:ph type="sldNum" sz="quarter" idx="5"/>
          </p:nvPr>
        </p:nvSpPr>
        <p:spPr/>
        <p:txBody>
          <a:bodyPr/>
          <a:lstStyle/>
          <a:p>
            <a:fld id="{C37D7554-D10C-4E29-B8E6-BB7111FA614F}" type="slidenum">
              <a:rPr lang="en-US" smtClean="0"/>
              <a:t>28</a:t>
            </a:fld>
            <a:endParaRPr lang="en-US"/>
          </a:p>
        </p:txBody>
      </p:sp>
    </p:spTree>
    <p:extLst>
      <p:ext uri="{BB962C8B-B14F-4D97-AF65-F5344CB8AC3E}">
        <p14:creationId xmlns:p14="http://schemas.microsoft.com/office/powerpoint/2010/main" val="8038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356FB-4293-7987-7FC2-048599B589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95AA1-ECB1-9ACE-45FF-94C99E935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EB75D3-75D9-6460-61E5-2DA59B73D3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F73B794D-E26B-6D6B-F36A-BA55F685B695}"/>
              </a:ext>
            </a:extLst>
          </p:cNvPr>
          <p:cNvSpPr>
            <a:spLocks noGrp="1"/>
          </p:cNvSpPr>
          <p:nvPr>
            <p:ph type="sldNum" sz="quarter" idx="5"/>
          </p:nvPr>
        </p:nvSpPr>
        <p:spPr/>
        <p:txBody>
          <a:bodyPr/>
          <a:lstStyle/>
          <a:p>
            <a:fld id="{C37D7554-D10C-4E29-B8E6-BB7111FA614F}" type="slidenum">
              <a:rPr lang="en-US" smtClean="0"/>
              <a:t>30</a:t>
            </a:fld>
            <a:endParaRPr lang="en-US"/>
          </a:p>
        </p:txBody>
      </p:sp>
    </p:spTree>
    <p:extLst>
      <p:ext uri="{BB962C8B-B14F-4D97-AF65-F5344CB8AC3E}">
        <p14:creationId xmlns:p14="http://schemas.microsoft.com/office/powerpoint/2010/main" val="325805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EC34A-0602-731A-8D7E-2894D3975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28037-1A22-7209-82DE-40DAD528E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F0B73-A059-21DB-2A3B-898786397E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a:latin typeface="Tisa Offc Serif Pro"/>
                <a:ea typeface="Calibri"/>
                <a:cs typeface="Calibri"/>
              </a:rPr>
              <a:t>All facilities which are not specifically designated as a level 2 or 3 are by default level 4s and need to be able to identify, isolate, inform, and initiate stabilizing medical care; protect team members; and arrange timely patient transport. </a:t>
            </a:r>
          </a:p>
          <a:p>
            <a:pPr>
              <a:spcAft>
                <a:spcPts val="1200"/>
              </a:spcAft>
            </a:pPr>
            <a:endParaRPr lang="en-US"/>
          </a:p>
          <a:p>
            <a:pPr>
              <a:spcAft>
                <a:spcPts val="1200"/>
              </a:spcAft>
            </a:pPr>
            <a:r>
              <a:rPr lang="en-US"/>
              <a:t>If your hospital is accredited by The Joint Commission, please know that there were two new standards specific to special pathogens which were set in mid 2024. </a:t>
            </a:r>
          </a:p>
          <a:p>
            <a:endParaRPr lang="en-US"/>
          </a:p>
        </p:txBody>
      </p:sp>
      <p:sp>
        <p:nvSpPr>
          <p:cNvPr id="4" name="Slide Number Placeholder 3">
            <a:extLst>
              <a:ext uri="{FF2B5EF4-FFF2-40B4-BE49-F238E27FC236}">
                <a16:creationId xmlns:a16="http://schemas.microsoft.com/office/drawing/2014/main" id="{7465C755-528E-4DE8-CC73-0866477049F2}"/>
              </a:ext>
            </a:extLst>
          </p:cNvPr>
          <p:cNvSpPr>
            <a:spLocks noGrp="1"/>
          </p:cNvSpPr>
          <p:nvPr>
            <p:ph type="sldNum" sz="quarter" idx="5"/>
          </p:nvPr>
        </p:nvSpPr>
        <p:spPr/>
        <p:txBody>
          <a:bodyPr/>
          <a:lstStyle/>
          <a:p>
            <a:fld id="{C37D7554-D10C-4E29-B8E6-BB7111FA614F}" type="slidenum">
              <a:rPr lang="en-US" smtClean="0"/>
              <a:t>31</a:t>
            </a:fld>
            <a:endParaRPr lang="en-US"/>
          </a:p>
        </p:txBody>
      </p:sp>
    </p:spTree>
    <p:extLst>
      <p:ext uri="{BB962C8B-B14F-4D97-AF65-F5344CB8AC3E}">
        <p14:creationId xmlns:p14="http://schemas.microsoft.com/office/powerpoint/2010/main" val="59644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1464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7672614"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pic>
        <p:nvPicPr>
          <p:cNvPr id="2" name="Picture 1">
            <a:extLst>
              <a:ext uri="{FF2B5EF4-FFF2-40B4-BE49-F238E27FC236}">
                <a16:creationId xmlns:a16="http://schemas.microsoft.com/office/drawing/2014/main" id="{D5F1272F-5ECF-579C-3AC5-DB8CFBCCB26A}"/>
              </a:ext>
            </a:extLst>
          </p:cNvPr>
          <p:cNvPicPr>
            <a:picLocks noChangeAspect="1"/>
          </p:cNvPicPr>
          <p:nvPr userDrawn="1"/>
        </p:nvPicPr>
        <p:blipFill>
          <a:blip r:embed="rId2"/>
          <a:srcRect r="5382" b="5385"/>
          <a:stretch/>
        </p:blipFill>
        <p:spPr>
          <a:xfrm>
            <a:off x="7768693" y="201292"/>
            <a:ext cx="4203567" cy="698501"/>
          </a:xfrm>
          <a:prstGeom prst="rect">
            <a:avLst/>
          </a:prstGeom>
        </p:spPr>
      </p:pic>
    </p:spTree>
    <p:extLst>
      <p:ext uri="{BB962C8B-B14F-4D97-AF65-F5344CB8AC3E}">
        <p14:creationId xmlns:p14="http://schemas.microsoft.com/office/powerpoint/2010/main" val="1374646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095110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0162A7"/>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9188450"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pic>
        <p:nvPicPr>
          <p:cNvPr id="5" name="Picture 4">
            <a:extLst>
              <a:ext uri="{FF2B5EF4-FFF2-40B4-BE49-F238E27FC236}">
                <a16:creationId xmlns:a16="http://schemas.microsoft.com/office/drawing/2014/main" id="{2F60AEE9-187D-1A09-E283-348F5BD52562}"/>
              </a:ext>
            </a:extLst>
          </p:cNvPr>
          <p:cNvPicPr>
            <a:picLocks noChangeAspect="1"/>
          </p:cNvPicPr>
          <p:nvPr userDrawn="1"/>
        </p:nvPicPr>
        <p:blipFill>
          <a:blip r:embed="rId2"/>
          <a:srcRect r="5382" b="5385"/>
          <a:stretch/>
        </p:blipFill>
        <p:spPr>
          <a:xfrm>
            <a:off x="7768693" y="201292"/>
            <a:ext cx="4203567" cy="698501"/>
          </a:xfrm>
          <a:prstGeom prst="rect">
            <a:avLst/>
          </a:prstGeom>
        </p:spPr>
      </p:pic>
    </p:spTree>
    <p:extLst>
      <p:ext uri="{BB962C8B-B14F-4D97-AF65-F5344CB8AC3E}">
        <p14:creationId xmlns:p14="http://schemas.microsoft.com/office/powerpoint/2010/main" val="412214178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1464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7672614"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pic>
        <p:nvPicPr>
          <p:cNvPr id="5" name="Picture 4">
            <a:extLst>
              <a:ext uri="{FF2B5EF4-FFF2-40B4-BE49-F238E27FC236}">
                <a16:creationId xmlns:a16="http://schemas.microsoft.com/office/drawing/2014/main" id="{0A424F49-A3C8-DD34-C6F7-80522F8CF7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59" r="-411" b="1540"/>
          <a:stretch/>
        </p:blipFill>
        <p:spPr>
          <a:xfrm>
            <a:off x="8152282" y="304800"/>
            <a:ext cx="3781810" cy="538392"/>
          </a:xfrm>
          <a:prstGeom prst="rect">
            <a:avLst/>
          </a:prstGeom>
        </p:spPr>
      </p:pic>
    </p:spTree>
    <p:extLst>
      <p:ext uri="{BB962C8B-B14F-4D97-AF65-F5344CB8AC3E}">
        <p14:creationId xmlns:p14="http://schemas.microsoft.com/office/powerpoint/2010/main" val="100714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1464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7672614"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pic>
        <p:nvPicPr>
          <p:cNvPr id="5" name="Picture 4">
            <a:extLst>
              <a:ext uri="{FF2B5EF4-FFF2-40B4-BE49-F238E27FC236}">
                <a16:creationId xmlns:a16="http://schemas.microsoft.com/office/drawing/2014/main" id="{DCCEA51F-950D-150F-D8B5-406767AD29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59" r="-411" b="1540"/>
          <a:stretch/>
        </p:blipFill>
        <p:spPr>
          <a:xfrm>
            <a:off x="8152282" y="304800"/>
            <a:ext cx="3781810" cy="538392"/>
          </a:xfrm>
          <a:prstGeom prst="rect">
            <a:avLst/>
          </a:prstGeom>
        </p:spPr>
      </p:pic>
    </p:spTree>
    <p:extLst>
      <p:ext uri="{BB962C8B-B14F-4D97-AF65-F5344CB8AC3E}">
        <p14:creationId xmlns:p14="http://schemas.microsoft.com/office/powerpoint/2010/main" val="310885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Subtitle w/ m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1464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7658100"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pic>
        <p:nvPicPr>
          <p:cNvPr id="7" name="Picture 6">
            <a:extLst>
              <a:ext uri="{FF2B5EF4-FFF2-40B4-BE49-F238E27FC236}">
                <a16:creationId xmlns:a16="http://schemas.microsoft.com/office/drawing/2014/main" id="{5BA1A184-7342-A19B-0535-B82029880083}"/>
              </a:ext>
            </a:extLst>
          </p:cNvPr>
          <p:cNvPicPr>
            <a:picLocks noChangeAspect="1"/>
          </p:cNvPicPr>
          <p:nvPr userDrawn="1"/>
        </p:nvPicPr>
        <p:blipFill rotWithShape="1">
          <a:blip r:embed="rId2">
            <a:alphaModFix amt="35000"/>
          </a:blip>
          <a:srcRect r="9353"/>
          <a:stretch/>
        </p:blipFill>
        <p:spPr>
          <a:xfrm>
            <a:off x="9126297" y="1106976"/>
            <a:ext cx="3065703" cy="5305548"/>
          </a:xfrm>
          <a:prstGeom prst="rect">
            <a:avLst/>
          </a:prstGeom>
        </p:spPr>
      </p:pic>
      <p:pic>
        <p:nvPicPr>
          <p:cNvPr id="5" name="Picture 4">
            <a:extLst>
              <a:ext uri="{FF2B5EF4-FFF2-40B4-BE49-F238E27FC236}">
                <a16:creationId xmlns:a16="http://schemas.microsoft.com/office/drawing/2014/main" id="{B015EF58-ABA2-A99D-FF7C-E8E250EADF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59" r="-411" b="1540"/>
          <a:stretch/>
        </p:blipFill>
        <p:spPr>
          <a:xfrm>
            <a:off x="8152282" y="304800"/>
            <a:ext cx="3781810" cy="538392"/>
          </a:xfrm>
          <a:prstGeom prst="rect">
            <a:avLst/>
          </a:prstGeom>
        </p:spPr>
      </p:pic>
    </p:spTree>
    <p:extLst>
      <p:ext uri="{BB962C8B-B14F-4D97-AF65-F5344CB8AC3E}">
        <p14:creationId xmlns:p14="http://schemas.microsoft.com/office/powerpoint/2010/main" val="386808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026779-364A-2336-1EFC-F6735374F96E}"/>
              </a:ext>
            </a:extLst>
          </p:cNvPr>
          <p:cNvPicPr>
            <a:picLocks noChangeAspect="1"/>
          </p:cNvPicPr>
          <p:nvPr userDrawn="1"/>
        </p:nvPicPr>
        <p:blipFill>
          <a:blip r:embed="rId2"/>
          <a:stretch>
            <a:fillRect/>
          </a:stretch>
        </p:blipFill>
        <p:spPr>
          <a:xfrm>
            <a:off x="0" y="-11724"/>
            <a:ext cx="12192000" cy="6858000"/>
          </a:xfrm>
          <a:prstGeom prst="rect">
            <a:avLst/>
          </a:prstGeom>
        </p:spPr>
      </p:pic>
      <p:pic>
        <p:nvPicPr>
          <p:cNvPr id="7" name="Picture 6">
            <a:extLst>
              <a:ext uri="{FF2B5EF4-FFF2-40B4-BE49-F238E27FC236}">
                <a16:creationId xmlns:a16="http://schemas.microsoft.com/office/drawing/2014/main" id="{61E686D1-ED0A-9AA5-35A6-0F2DF822A940}"/>
              </a:ext>
            </a:extLst>
          </p:cNvPr>
          <p:cNvPicPr>
            <a:picLocks noChangeAspect="1"/>
          </p:cNvPicPr>
          <p:nvPr userDrawn="1"/>
        </p:nvPicPr>
        <p:blipFill>
          <a:blip r:embed="rId3">
            <a:alphaModFix amt="20000"/>
          </a:blip>
          <a:stretch>
            <a:fillRect/>
          </a:stretch>
        </p:blipFill>
        <p:spPr>
          <a:xfrm>
            <a:off x="8231278" y="191650"/>
            <a:ext cx="3921046" cy="6250794"/>
          </a:xfrm>
          <a:prstGeom prst="rect">
            <a:avLst/>
          </a:prstGeom>
        </p:spPr>
      </p:pic>
      <p:sp>
        <p:nvSpPr>
          <p:cNvPr id="9" name="TextBox 8">
            <a:extLst>
              <a:ext uri="{FF2B5EF4-FFF2-40B4-BE49-F238E27FC236}">
                <a16:creationId xmlns:a16="http://schemas.microsoft.com/office/drawing/2014/main" id="{BC1519E8-522F-818E-EA96-606D6639CCDF}"/>
              </a:ext>
            </a:extLst>
          </p:cNvPr>
          <p:cNvSpPr txBox="1"/>
          <p:nvPr userDrawn="1"/>
        </p:nvSpPr>
        <p:spPr>
          <a:xfrm>
            <a:off x="3067838" y="6266240"/>
            <a:ext cx="6096000" cy="400110"/>
          </a:xfrm>
          <a:prstGeom prst="rect">
            <a:avLst/>
          </a:prstGeom>
          <a:noFill/>
        </p:spPr>
        <p:txBody>
          <a:bodyPr wrap="square" anchor="t">
            <a:spAutoFit/>
          </a:bodyPr>
          <a:lstStyle/>
          <a:p>
            <a:pPr algn="ctr"/>
            <a:r>
              <a:rPr lang="en-US" sz="2000" b="1" u="none" strike="noStrike" baseline="0">
                <a:solidFill>
                  <a:srgbClr val="88DCD2"/>
                </a:solidFill>
                <a:latin typeface="Source Sans Pro" panose="020B0503030403020204" pitchFamily="34" charset="0"/>
                <a:ea typeface="Source Sans Pro" panose="020B0503030403020204" pitchFamily="34" charset="0"/>
              </a:rPr>
              <a:t>PREPARE. PROTECT. RESPOND. </a:t>
            </a:r>
            <a:endParaRPr lang="en-US" sz="2000" b="1">
              <a:solidFill>
                <a:srgbClr val="88DCD2"/>
              </a:solidFill>
              <a:latin typeface="Source Sans Pro" panose="020B0503030403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0928B51D-7461-0765-BE3C-6EC978164A74}"/>
              </a:ext>
            </a:extLst>
          </p:cNvPr>
          <p:cNvSpPr>
            <a:spLocks noGrp="1"/>
          </p:cNvSpPr>
          <p:nvPr>
            <p:ph type="title"/>
          </p:nvPr>
        </p:nvSpPr>
        <p:spPr>
          <a:xfrm>
            <a:off x="704455" y="2497090"/>
            <a:ext cx="10515600" cy="1325563"/>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91ECA5D-D533-6C48-015F-95B64A0AE92E}"/>
              </a:ext>
            </a:extLst>
          </p:cNvPr>
          <p:cNvSpPr>
            <a:spLocks noGrp="1"/>
          </p:cNvSpPr>
          <p:nvPr>
            <p:ph type="dt" sz="half" idx="10"/>
          </p:nvPr>
        </p:nvSpPr>
        <p:spPr/>
        <p:txBody>
          <a:bodyPr/>
          <a:lstStyle/>
          <a:p>
            <a:fld id="{D1BA3A0E-AB5A-406E-B3E4-EBE63F8D51E1}" type="datetimeFigureOut">
              <a:rPr lang="en-US" smtClean="0"/>
              <a:t>3/5/2026</a:t>
            </a:fld>
            <a:endParaRPr lang="en-US"/>
          </a:p>
        </p:txBody>
      </p:sp>
      <p:sp>
        <p:nvSpPr>
          <p:cNvPr id="4" name="Footer Placeholder 3">
            <a:extLst>
              <a:ext uri="{FF2B5EF4-FFF2-40B4-BE49-F238E27FC236}">
                <a16:creationId xmlns:a16="http://schemas.microsoft.com/office/drawing/2014/main" id="{42C1FB71-3899-50F0-C3FB-CE46B14E23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3391B0-5409-209D-A6BF-F9AB06396488}"/>
              </a:ext>
            </a:extLst>
          </p:cNvPr>
          <p:cNvSpPr>
            <a:spLocks noGrp="1"/>
          </p:cNvSpPr>
          <p:nvPr>
            <p:ph type="sldNum" sz="quarter" idx="12"/>
          </p:nvPr>
        </p:nvSpPr>
        <p:spPr/>
        <p:txBody>
          <a:bodyPr/>
          <a:lstStyle/>
          <a:p>
            <a:fld id="{C596D3FF-E1F2-48D6-BBF4-98914E3D57E1}" type="slidenum">
              <a:rPr lang="en-US" smtClean="0"/>
              <a:t>‹#›</a:t>
            </a:fld>
            <a:endParaRPr lang="en-US"/>
          </a:p>
        </p:txBody>
      </p:sp>
    </p:spTree>
    <p:extLst>
      <p:ext uri="{BB962C8B-B14F-4D97-AF65-F5344CB8AC3E}">
        <p14:creationId xmlns:p14="http://schemas.microsoft.com/office/powerpoint/2010/main" val="432367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 M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1464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7701643"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pic>
        <p:nvPicPr>
          <p:cNvPr id="7" name="Picture 6">
            <a:extLst>
              <a:ext uri="{FF2B5EF4-FFF2-40B4-BE49-F238E27FC236}">
                <a16:creationId xmlns:a16="http://schemas.microsoft.com/office/drawing/2014/main" id="{5BA1A184-7342-A19B-0535-B82029880083}"/>
              </a:ext>
            </a:extLst>
          </p:cNvPr>
          <p:cNvPicPr>
            <a:picLocks noChangeAspect="1"/>
          </p:cNvPicPr>
          <p:nvPr userDrawn="1"/>
        </p:nvPicPr>
        <p:blipFill rotWithShape="1">
          <a:blip r:embed="rId2">
            <a:alphaModFix amt="35000"/>
          </a:blip>
          <a:srcRect r="9353"/>
          <a:stretch/>
        </p:blipFill>
        <p:spPr>
          <a:xfrm>
            <a:off x="9126297" y="1106976"/>
            <a:ext cx="3065703" cy="5305548"/>
          </a:xfrm>
          <a:prstGeom prst="rect">
            <a:avLst/>
          </a:prstGeom>
        </p:spPr>
      </p:pic>
      <p:pic>
        <p:nvPicPr>
          <p:cNvPr id="5" name="Picture 4">
            <a:extLst>
              <a:ext uri="{FF2B5EF4-FFF2-40B4-BE49-F238E27FC236}">
                <a16:creationId xmlns:a16="http://schemas.microsoft.com/office/drawing/2014/main" id="{73AA1972-65ED-ECB7-6067-ABE5B15D4D4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459" r="-411" b="1540"/>
          <a:stretch/>
        </p:blipFill>
        <p:spPr>
          <a:xfrm>
            <a:off x="8152282" y="304800"/>
            <a:ext cx="3781810" cy="538392"/>
          </a:xfrm>
          <a:prstGeom prst="rect">
            <a:avLst/>
          </a:prstGeom>
        </p:spPr>
      </p:pic>
    </p:spTree>
    <p:extLst>
      <p:ext uri="{BB962C8B-B14F-4D97-AF65-F5344CB8AC3E}">
        <p14:creationId xmlns:p14="http://schemas.microsoft.com/office/powerpoint/2010/main" val="343261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464A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85B625-D171-8CBE-FA55-70BF1BB3BE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3886" y="432377"/>
            <a:ext cx="4562187" cy="803864"/>
          </a:xfrm>
          <a:prstGeom prst="rect">
            <a:avLst/>
          </a:prstGeom>
        </p:spPr>
      </p:pic>
      <p:pic>
        <p:nvPicPr>
          <p:cNvPr id="7" name="Picture 6">
            <a:extLst>
              <a:ext uri="{FF2B5EF4-FFF2-40B4-BE49-F238E27FC236}">
                <a16:creationId xmlns:a16="http://schemas.microsoft.com/office/drawing/2014/main" id="{3A52E428-4672-181D-3563-7C5D072CD2DD}"/>
              </a:ext>
            </a:extLst>
          </p:cNvPr>
          <p:cNvPicPr>
            <a:picLocks noChangeAspect="1"/>
          </p:cNvPicPr>
          <p:nvPr userDrawn="1"/>
        </p:nvPicPr>
        <p:blipFill rotWithShape="1">
          <a:blip r:embed="rId3">
            <a:alphaModFix amt="20000"/>
          </a:blip>
          <a:srcRect r="2958"/>
          <a:stretch/>
        </p:blipFill>
        <p:spPr>
          <a:xfrm>
            <a:off x="8077200" y="49192"/>
            <a:ext cx="4114800" cy="6759616"/>
          </a:xfrm>
          <a:prstGeom prst="rect">
            <a:avLst/>
          </a:prstGeom>
        </p:spPr>
      </p:pic>
      <p:sp>
        <p:nvSpPr>
          <p:cNvPr id="2" name="Title 1">
            <a:extLst>
              <a:ext uri="{FF2B5EF4-FFF2-40B4-BE49-F238E27FC236}">
                <a16:creationId xmlns:a16="http://schemas.microsoft.com/office/drawing/2014/main" id="{CA9D44DC-42CF-C7F6-77C9-33672E66EDDB}"/>
              </a:ext>
            </a:extLst>
          </p:cNvPr>
          <p:cNvSpPr>
            <a:spLocks noGrp="1"/>
          </p:cNvSpPr>
          <p:nvPr>
            <p:ph type="ctrTitle"/>
          </p:nvPr>
        </p:nvSpPr>
        <p:spPr>
          <a:xfrm>
            <a:off x="2562225" y="2125471"/>
            <a:ext cx="7068184" cy="2397674"/>
          </a:xfrm>
        </p:spPr>
        <p:txBody>
          <a:bodyPr anchor="ctr">
            <a:normAutofit/>
          </a:bodyPr>
          <a:lstStyle>
            <a:lvl1pPr algn="ctr">
              <a:defRPr sz="4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7D7F230-217C-200F-BDE9-3619BB136834}"/>
              </a:ext>
            </a:extLst>
          </p:cNvPr>
          <p:cNvSpPr>
            <a:spLocks noGrp="1"/>
          </p:cNvSpPr>
          <p:nvPr>
            <p:ph type="subTitle" idx="1"/>
          </p:nvPr>
        </p:nvSpPr>
        <p:spPr>
          <a:xfrm>
            <a:off x="2561591" y="4523145"/>
            <a:ext cx="7068184" cy="7229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0D3AA9-5437-49D2-D0B9-668F2524B853}"/>
              </a:ext>
            </a:extLst>
          </p:cNvPr>
          <p:cNvSpPr>
            <a:spLocks noGrp="1"/>
          </p:cNvSpPr>
          <p:nvPr>
            <p:ph type="dt" sz="half" idx="10"/>
          </p:nvPr>
        </p:nvSpPr>
        <p:spPr/>
        <p:txBody>
          <a:bodyPr/>
          <a:lstStyle/>
          <a:p>
            <a:fld id="{D1BA3A0E-AB5A-406E-B3E4-EBE63F8D51E1}" type="datetimeFigureOut">
              <a:rPr lang="en-US" smtClean="0"/>
              <a:t>3/5/2026</a:t>
            </a:fld>
            <a:endParaRPr lang="en-US"/>
          </a:p>
        </p:txBody>
      </p:sp>
      <p:sp>
        <p:nvSpPr>
          <p:cNvPr id="5" name="Footer Placeholder 4">
            <a:extLst>
              <a:ext uri="{FF2B5EF4-FFF2-40B4-BE49-F238E27FC236}">
                <a16:creationId xmlns:a16="http://schemas.microsoft.com/office/drawing/2014/main" id="{A884381A-AAC4-DB31-1D34-8F95CF1C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9589D-6745-3638-D9BF-44B24B7EA7EB}"/>
              </a:ext>
            </a:extLst>
          </p:cNvPr>
          <p:cNvSpPr>
            <a:spLocks noGrp="1"/>
          </p:cNvSpPr>
          <p:nvPr>
            <p:ph type="sldNum" sz="quarter" idx="12"/>
          </p:nvPr>
        </p:nvSpPr>
        <p:spPr/>
        <p:txBody>
          <a:bodyPr/>
          <a:lstStyle/>
          <a:p>
            <a:fld id="{C596D3FF-E1F2-48D6-BBF4-98914E3D57E1}" type="slidenum">
              <a:rPr lang="en-US" smtClean="0"/>
              <a:t>‹#›</a:t>
            </a:fld>
            <a:endParaRPr lang="en-US"/>
          </a:p>
        </p:txBody>
      </p:sp>
      <p:sp>
        <p:nvSpPr>
          <p:cNvPr id="10" name="TextBox 9">
            <a:extLst>
              <a:ext uri="{FF2B5EF4-FFF2-40B4-BE49-F238E27FC236}">
                <a16:creationId xmlns:a16="http://schemas.microsoft.com/office/drawing/2014/main" id="{11B7733D-4D50-0AD1-ED76-4A1915B151FB}"/>
              </a:ext>
            </a:extLst>
          </p:cNvPr>
          <p:cNvSpPr txBox="1"/>
          <p:nvPr userDrawn="1"/>
        </p:nvSpPr>
        <p:spPr>
          <a:xfrm>
            <a:off x="3067838" y="6266240"/>
            <a:ext cx="6096000" cy="400110"/>
          </a:xfrm>
          <a:prstGeom prst="rect">
            <a:avLst/>
          </a:prstGeom>
          <a:noFill/>
        </p:spPr>
        <p:txBody>
          <a:bodyPr wrap="square" anchor="t">
            <a:spAutoFit/>
          </a:bodyPr>
          <a:lstStyle/>
          <a:p>
            <a:pPr algn="ctr"/>
            <a:r>
              <a:rPr lang="en-US" sz="2000" b="1" u="none" strike="noStrike" baseline="0">
                <a:solidFill>
                  <a:srgbClr val="88DCD2"/>
                </a:solidFill>
                <a:latin typeface="Source Sans Pro" panose="020B0503030403020204" pitchFamily="34" charset="0"/>
                <a:ea typeface="Source Sans Pro" panose="020B0503030403020204" pitchFamily="34" charset="0"/>
              </a:rPr>
              <a:t>PREPARE. PROTECT. RESPOND. </a:t>
            </a:r>
            <a:endParaRPr lang="en-US" sz="2000" b="1">
              <a:solidFill>
                <a:srgbClr val="88DCD2"/>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0609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0162A7"/>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9188450"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pic>
        <p:nvPicPr>
          <p:cNvPr id="2" name="Picture 1">
            <a:extLst>
              <a:ext uri="{FF2B5EF4-FFF2-40B4-BE49-F238E27FC236}">
                <a16:creationId xmlns:a16="http://schemas.microsoft.com/office/drawing/2014/main" id="{867D99B2-BB43-5468-B4CD-4F956A37A901}"/>
              </a:ext>
            </a:extLst>
          </p:cNvPr>
          <p:cNvPicPr>
            <a:picLocks noChangeAspect="1"/>
          </p:cNvPicPr>
          <p:nvPr userDrawn="1"/>
        </p:nvPicPr>
        <p:blipFill rotWithShape="1">
          <a:blip r:embed="rId2"/>
          <a:srcRect r="27651"/>
          <a:stretch/>
        </p:blipFill>
        <p:spPr>
          <a:xfrm>
            <a:off x="9944100" y="243487"/>
            <a:ext cx="2057400" cy="681403"/>
          </a:xfrm>
          <a:prstGeom prst="rect">
            <a:avLst/>
          </a:prstGeom>
        </p:spPr>
      </p:pic>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spTree>
    <p:extLst>
      <p:ext uri="{BB962C8B-B14F-4D97-AF65-F5344CB8AC3E}">
        <p14:creationId xmlns:p14="http://schemas.microsoft.com/office/powerpoint/2010/main" val="163398550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400" b="1" i="0">
                <a:solidFill>
                  <a:srgbClr val="0063A6"/>
                </a:solidFill>
                <a:latin typeface="Georgia"/>
                <a:cs typeface="Georgi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rgbClr val="0063A6"/>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42030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63A6"/>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2800" b="0" i="0">
                <a:solidFill>
                  <a:srgbClr val="0063A6"/>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62823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63A6"/>
                </a:solidFill>
                <a:latin typeface="Georgia"/>
                <a:cs typeface="Georgi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1433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063A6"/>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97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0793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0162A7"/>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9188450"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pic>
        <p:nvPicPr>
          <p:cNvPr id="7" name="Picture 6">
            <a:extLst>
              <a:ext uri="{FF2B5EF4-FFF2-40B4-BE49-F238E27FC236}">
                <a16:creationId xmlns:a16="http://schemas.microsoft.com/office/drawing/2014/main" id="{9B167989-2AD1-0A53-0CAB-8349D2F36CEE}"/>
              </a:ext>
            </a:extLst>
          </p:cNvPr>
          <p:cNvPicPr>
            <a:picLocks noChangeAspect="1"/>
          </p:cNvPicPr>
          <p:nvPr userDrawn="1"/>
        </p:nvPicPr>
        <p:blipFill>
          <a:blip r:embed="rId2"/>
          <a:srcRect r="5382" b="5385"/>
          <a:stretch/>
        </p:blipFill>
        <p:spPr>
          <a:xfrm>
            <a:off x="7768693" y="201292"/>
            <a:ext cx="4203567" cy="698501"/>
          </a:xfrm>
          <a:prstGeom prst="rect">
            <a:avLst/>
          </a:prstGeom>
        </p:spPr>
      </p:pic>
    </p:spTree>
    <p:extLst>
      <p:ext uri="{BB962C8B-B14F-4D97-AF65-F5344CB8AC3E}">
        <p14:creationId xmlns:p14="http://schemas.microsoft.com/office/powerpoint/2010/main" val="36618522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1F78E7-A890-774E-436B-BFF24E7DA1BA}"/>
              </a:ext>
            </a:extLst>
          </p:cNvPr>
          <p:cNvSpPr/>
          <p:nvPr userDrawn="1"/>
        </p:nvSpPr>
        <p:spPr bwMode="gray">
          <a:xfrm>
            <a:off x="0" y="0"/>
            <a:ext cx="12192000" cy="1101087"/>
          </a:xfrm>
          <a:prstGeom prst="rect">
            <a:avLst/>
          </a:prstGeom>
          <a:solidFill>
            <a:srgbClr val="1464A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2000" b="1">
              <a:solidFill>
                <a:schemeClr val="bg1"/>
              </a:solidFill>
            </a:endParaRPr>
          </a:p>
        </p:txBody>
      </p:sp>
      <p:sp>
        <p:nvSpPr>
          <p:cNvPr id="4" name="Title Placeholder 1"/>
          <p:cNvSpPr>
            <a:spLocks noGrp="1"/>
          </p:cNvSpPr>
          <p:nvPr>
            <p:ph type="title"/>
          </p:nvPr>
        </p:nvSpPr>
        <p:spPr>
          <a:xfrm>
            <a:off x="469900" y="201292"/>
            <a:ext cx="7672614" cy="698501"/>
          </a:xfrm>
          <a:prstGeom prst="rect">
            <a:avLst/>
          </a:prstGeom>
        </p:spPr>
        <p:txBody>
          <a:bodyPr vert="horz" lIns="0" tIns="0" rIns="0" bIns="0" rtlCol="0" anchor="ctr" anchorCtr="0">
            <a:noAutofit/>
          </a:bodyPr>
          <a:lstStyle>
            <a:lvl1pPr>
              <a:defRPr sz="3200" b="1">
                <a:solidFill>
                  <a:schemeClr val="bg1"/>
                </a:solidFill>
                <a:latin typeface="Source Sans Pro" panose="020B0503030403020204" pitchFamily="34" charset="0"/>
                <a:ea typeface="Source Sans Pro" panose="020B0503030403020204" pitchFamily="34" charset="0"/>
              </a:defRPr>
            </a:lvl1pPr>
          </a:lstStyle>
          <a:p>
            <a:r>
              <a:rPr lang="en-US" noProof="0"/>
              <a:t>Click to edit Master title style</a:t>
            </a:r>
          </a:p>
        </p:txBody>
      </p:sp>
      <p:sp>
        <p:nvSpPr>
          <p:cNvPr id="6" name="Text Placeholder 8">
            <a:extLst>
              <a:ext uri="{FF2B5EF4-FFF2-40B4-BE49-F238E27FC236}">
                <a16:creationId xmlns:a16="http://schemas.microsoft.com/office/drawing/2014/main" id="{9863E898-3E64-42CE-81CC-CF633BDB0E56}"/>
              </a:ext>
            </a:extLst>
          </p:cNvPr>
          <p:cNvSpPr>
            <a:spLocks noGrp="1"/>
          </p:cNvSpPr>
          <p:nvPr>
            <p:ph type="body" sz="quarter" idx="13" hasCustomPrompt="1"/>
          </p:nvPr>
        </p:nvSpPr>
        <p:spPr>
          <a:xfrm>
            <a:off x="469900" y="1168377"/>
            <a:ext cx="11252200" cy="478796"/>
          </a:xfrm>
          <a:prstGeom prst="rect">
            <a:avLst/>
          </a:prstGeom>
        </p:spPr>
        <p:txBody>
          <a:bodyPr lIns="0" tIns="0" rIns="0" bIns="0">
            <a:noAutofit/>
          </a:bodyPr>
          <a:lstStyle>
            <a:lvl1pPr marL="0" indent="0">
              <a:buNone/>
              <a:defRPr sz="1400" b="0">
                <a:solidFill>
                  <a:srgbClr val="575757"/>
                </a:solidFill>
              </a:defRPr>
            </a:lvl1pPr>
          </a:lstStyle>
          <a:p>
            <a:pPr lvl="0"/>
            <a:r>
              <a:rPr lang="en-US" noProof="0"/>
              <a:t>Click to add subtitle </a:t>
            </a:r>
          </a:p>
        </p:txBody>
      </p:sp>
      <p:pic>
        <p:nvPicPr>
          <p:cNvPr id="2" name="Picture 1">
            <a:extLst>
              <a:ext uri="{FF2B5EF4-FFF2-40B4-BE49-F238E27FC236}">
                <a16:creationId xmlns:a16="http://schemas.microsoft.com/office/drawing/2014/main" id="{D5F1272F-5ECF-579C-3AC5-DB8CFBCCB26A}"/>
              </a:ext>
            </a:extLst>
          </p:cNvPr>
          <p:cNvPicPr>
            <a:picLocks noChangeAspect="1"/>
          </p:cNvPicPr>
          <p:nvPr userDrawn="1"/>
        </p:nvPicPr>
        <p:blipFill>
          <a:blip r:embed="rId2"/>
          <a:srcRect r="5382" b="5385"/>
          <a:stretch/>
        </p:blipFill>
        <p:spPr>
          <a:xfrm>
            <a:off x="7768693" y="201292"/>
            <a:ext cx="4203567" cy="698501"/>
          </a:xfrm>
          <a:prstGeom prst="rect">
            <a:avLst/>
          </a:prstGeom>
        </p:spPr>
      </p:pic>
    </p:spTree>
    <p:extLst>
      <p:ext uri="{BB962C8B-B14F-4D97-AF65-F5344CB8AC3E}">
        <p14:creationId xmlns:p14="http://schemas.microsoft.com/office/powerpoint/2010/main" val="3094691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37096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809207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178455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277245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02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227224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373596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2069536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61720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815" y="2057401"/>
            <a:ext cx="3068678" cy="4119463"/>
          </a:xfrm>
        </p:spPr>
        <p:txBody>
          <a:bodyPr lIns="0">
            <a:normAutofit/>
          </a:bodyPr>
          <a:lstStyle>
            <a:lvl1pPr marL="320040" indent="-320040">
              <a:lnSpc>
                <a:spcPct val="100000"/>
              </a:lnSpc>
              <a:spcBef>
                <a:spcPts val="0"/>
              </a:spcBef>
              <a:spcAft>
                <a:spcPts val="1200"/>
              </a:spcAft>
              <a:buFont typeface="+mj-lt"/>
              <a:buAutoNum type="arabicPeriod"/>
              <a:defRPr sz="2000"/>
            </a:lvl1pPr>
            <a:lvl2pPr marL="457200" indent="-320040">
              <a:lnSpc>
                <a:spcPct val="100000"/>
              </a:lnSpc>
              <a:spcBef>
                <a:spcPts val="1000"/>
              </a:spcBef>
              <a:spcAft>
                <a:spcPts val="1200"/>
              </a:spcAft>
              <a:buFont typeface="+mj-lt"/>
              <a:buAutoNum type="alphaLcPeriod"/>
              <a:defRPr sz="2000"/>
            </a:lvl2pPr>
            <a:lvl3pPr marL="914400" indent="-320040">
              <a:spcBef>
                <a:spcPts val="1000"/>
              </a:spcBef>
              <a:spcAft>
                <a:spcPts val="1200"/>
              </a:spcAft>
              <a:buFont typeface="+mj-lt"/>
              <a:buAutoNum type="arabicParenR"/>
              <a:defRPr sz="2000"/>
            </a:lvl3pPr>
            <a:lvl4pPr marL="1371600" indent="-320040">
              <a:spcBef>
                <a:spcPts val="1000"/>
              </a:spcBef>
              <a:spcAft>
                <a:spcPts val="1200"/>
              </a:spcAft>
              <a:buFont typeface="+mj-lt"/>
              <a:buAutoNum type="alphaLcParenR"/>
              <a:defRPr sz="2000"/>
            </a:lvl4pPr>
            <a:lvl5pPr marL="1828800" indent="-320040">
              <a:spcBef>
                <a:spcPts val="100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1727" y="2057401"/>
            <a:ext cx="6085857"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514237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107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3409299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8528140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691357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74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201" r:id="rId12"/>
    <p:sldLayoutId id="2147484204"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AB353-6D45-164F-4BC6-03BACC514D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481647-0715-A5A3-14E3-D900B61C10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F2E84-FF6E-09EB-7D83-6F41D08BD8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A3A0E-AB5A-406E-B3E4-EBE63F8D51E1}" type="datetimeFigureOut">
              <a:rPr lang="en-US" smtClean="0"/>
              <a:t>3/5/2026</a:t>
            </a:fld>
            <a:endParaRPr lang="en-US"/>
          </a:p>
        </p:txBody>
      </p:sp>
      <p:sp>
        <p:nvSpPr>
          <p:cNvPr id="5" name="Footer Placeholder 4">
            <a:extLst>
              <a:ext uri="{FF2B5EF4-FFF2-40B4-BE49-F238E27FC236}">
                <a16:creationId xmlns:a16="http://schemas.microsoft.com/office/drawing/2014/main" id="{8AC1F6E3-9BD3-44D4-4606-6FB9690CC1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D93026-0AE8-C749-09BD-DE864FFE11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6D3FF-E1F2-48D6-BBF4-98914E3D57E1}" type="slidenum">
              <a:rPr lang="en-US" smtClean="0"/>
              <a:t>‹#›</a:t>
            </a:fld>
            <a:endParaRPr lang="en-US"/>
          </a:p>
        </p:txBody>
      </p:sp>
    </p:spTree>
    <p:extLst>
      <p:ext uri="{BB962C8B-B14F-4D97-AF65-F5344CB8AC3E}">
        <p14:creationId xmlns:p14="http://schemas.microsoft.com/office/powerpoint/2010/main" val="3106903612"/>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8526" y="830580"/>
            <a:ext cx="2166620" cy="714248"/>
          </a:xfrm>
          <a:prstGeom prst="rect">
            <a:avLst/>
          </a:prstGeom>
        </p:spPr>
        <p:txBody>
          <a:bodyPr wrap="square" lIns="0" tIns="0" rIns="0" bIns="0">
            <a:spAutoFit/>
          </a:bodyPr>
          <a:lstStyle>
            <a:lvl1pPr>
              <a:defRPr sz="4400" b="1" i="0">
                <a:solidFill>
                  <a:srgbClr val="0063A6"/>
                </a:solidFill>
                <a:latin typeface="Georgia"/>
                <a:cs typeface="Georgia"/>
              </a:defRPr>
            </a:lvl1pPr>
          </a:lstStyle>
          <a:p>
            <a:endParaRPr/>
          </a:p>
        </p:txBody>
      </p:sp>
      <p:sp>
        <p:nvSpPr>
          <p:cNvPr id="3" name="Holder 3"/>
          <p:cNvSpPr>
            <a:spLocks noGrp="1"/>
          </p:cNvSpPr>
          <p:nvPr>
            <p:ph type="body" idx="1"/>
          </p:nvPr>
        </p:nvSpPr>
        <p:spPr>
          <a:xfrm>
            <a:off x="918528" y="2027427"/>
            <a:ext cx="10154920" cy="1988820"/>
          </a:xfrm>
          <a:prstGeom prst="rect">
            <a:avLst/>
          </a:prstGeom>
        </p:spPr>
        <p:txBody>
          <a:bodyPr wrap="square" lIns="0" tIns="0" rIns="0" bIns="0">
            <a:spAutoFit/>
          </a:bodyPr>
          <a:lstStyle>
            <a:lvl1pPr>
              <a:defRPr sz="2800" b="0" i="0">
                <a:solidFill>
                  <a:srgbClr val="0063A6"/>
                </a:solidFill>
                <a:latin typeface="Source Sans 3"/>
                <a:cs typeface="Source Sans 3"/>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3/5/2026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458435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4200" r:id="rId7"/>
    <p:sldLayoutId id="2147484202" r:id="rId8"/>
    <p:sldLayoutId id="2147484203"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136" y="5943601"/>
            <a:ext cx="968983"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a:p>
        </p:txBody>
      </p:sp>
      <p:sp>
        <p:nvSpPr>
          <p:cNvPr id="8" name="TextBox 7">
            <a:extLst>
              <a:ext uri="{FF2B5EF4-FFF2-40B4-BE49-F238E27FC236}">
                <a16:creationId xmlns:a16="http://schemas.microsoft.com/office/drawing/2014/main" id="{CE010F30-01F7-2D4B-B23A-50D7AC4A45B1}"/>
              </a:ext>
            </a:extLst>
          </p:cNvPr>
          <p:cNvSpPr txBox="1"/>
          <p:nvPr userDrawn="1">
            <p:extLst>
              <p:ext uri="{1162E1C5-73C7-4A58-AE30-91384D911F3F}">
                <p184:classification xmlns:p184="http://schemas.microsoft.com/office/powerpoint/2018/4/main" val="ftr"/>
              </p:ext>
            </p:extLst>
          </p:nvPr>
        </p:nvSpPr>
        <p:spPr>
          <a:xfrm>
            <a:off x="63500" y="6642100"/>
            <a:ext cx="433388"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Internal</a:t>
            </a:r>
          </a:p>
        </p:txBody>
      </p:sp>
    </p:spTree>
    <p:extLst>
      <p:ext uri="{BB962C8B-B14F-4D97-AF65-F5344CB8AC3E}">
        <p14:creationId xmlns:p14="http://schemas.microsoft.com/office/powerpoint/2010/main" val="737433849"/>
      </p:ext>
    </p:extLst>
  </p:cSld>
  <p:clrMap bg1="lt1" tx1="dk1" bg2="lt2" tx2="dk2" accent1="accent1" accent2="accent2" accent3="accent3" accent4="accent4" accent5="accent5" accent6="accent6" hlink="hlink" folHlink="folHlink"/>
  <p:sldLayoutIdLst>
    <p:sldLayoutId id="2147484225" r:id="rId1"/>
    <p:sldLayoutId id="2147484224" r:id="rId2"/>
    <p:sldLayoutId id="2147484223" r:id="rId3"/>
    <p:sldLayoutId id="2147484220" r:id="rId4"/>
    <p:sldLayoutId id="2147484219" r:id="rId5"/>
    <p:sldLayoutId id="2147484222" r:id="rId6"/>
    <p:sldLayoutId id="2147484221" r:id="rId7"/>
    <p:sldLayoutId id="2147484229" r:id="rId8"/>
    <p:sldLayoutId id="2147484230" r:id="rId9"/>
    <p:sldLayoutId id="2147484227" r:id="rId10"/>
    <p:sldLayoutId id="2147484228" r:id="rId11"/>
    <p:sldLayoutId id="2147484231" r:id="rId12"/>
    <p:sldLayoutId id="214748422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hyperlink" Target="https://netec.org/nsps#h-the-nsps-minimum-capabilities"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viral-hemorrhagic-fevers/php/laboratories/index.html" TargetMode="External"/><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2.jpe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www.cdc.gov/ebola/outbreaks/index.html" TargetMode="Externa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www.cdc.gov/ebola/situation-summary/index.html" TargetMode="External"/><Relationship Id="rId5" Type="http://schemas.openxmlformats.org/officeDocument/2006/relationships/image" Target="../media/image35.png"/><Relationship Id="rId4" Type="http://schemas.openxmlformats.org/officeDocument/2006/relationships/hyperlink" Target="https://gisgeography.com/democratic-republic-of-congo-map/"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www.cdc.gov/marburg/about/index.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hyperlink" Target="https://wwwnc.cdc.gov/travel/destinations/traveler/none/ethiopi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cdc.gov/crimean-congo-hemorrhagic/about/index.html" TargetMode="External"/><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www.worldatlas.com/maps/tanzania" TargetMode="Externa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hyperlink" Target="https://data.who.int/dashboards/mers"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hyperlink" Target="https://www.cdc.gov/nipah-virus/about/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hyperlink" Target="https://www.nychealthandhospitals.org/institute-for-disease-and-disaster-management/travel-and-exposure-screening-resources/" TargetMode="External"/><Relationship Id="rId5" Type="http://schemas.openxmlformats.org/officeDocument/2006/relationships/hyperlink" Target="https://www.who.int/emergencies/disease-outbreak-news" TargetMode="External"/><Relationship Id="rId4" Type="http://schemas.openxmlformats.org/officeDocument/2006/relationships/hyperlink" Target="https://wwwnc.cdc.gov/travel/notices"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49.png"/><Relationship Id="rId5" Type="http://schemas.openxmlformats.org/officeDocument/2006/relationships/image" Target="../media/image27.png"/><Relationship Id="rId4" Type="http://schemas.openxmlformats.org/officeDocument/2006/relationships/hyperlink" Target="https://www.bu.edu/ceid/projects-partnerships/beacon/"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50.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51.png"/><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healthmap.org/en/" TargetMode="Externa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54.jpe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55.jpeg"/><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56.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57.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3.jpeg"/><Relationship Id="rId2" Type="http://schemas.openxmlformats.org/officeDocument/2006/relationships/slideLayout" Target="../slideLayouts/slideLayout29.xml"/><Relationship Id="rId1" Type="http://schemas.openxmlformats.org/officeDocument/2006/relationships/tags" Target="../tags/tag10.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3.xml"/><Relationship Id="rId5" Type="http://schemas.openxmlformats.org/officeDocument/2006/relationships/image" Target="../media/image64.jpe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65.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11.png"/><Relationship Id="rId1" Type="http://schemas.openxmlformats.org/officeDocument/2006/relationships/slideLayout" Target="../slideLayouts/slideLayout23.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68.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9.xml"/><Relationship Id="rId7" Type="http://schemas.openxmlformats.org/officeDocument/2006/relationships/hyperlink" Target="https://netec.org/" TargetMode="Externa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hyperlink" Target="mailto:SPU@corewellhealth.org" TargetMode="External"/><Relationship Id="rId5" Type="http://schemas.openxmlformats.org/officeDocument/2006/relationships/hyperlink" Target="mailto:DEPT-UMMC-SPU@Fairview.org" TargetMode="External"/><Relationship Id="rId10" Type="http://schemas.openxmlformats.org/officeDocument/2006/relationships/image" Target="../media/image93.png"/><Relationship Id="rId4" Type="http://schemas.openxmlformats.org/officeDocument/2006/relationships/hyperlink" Target="https://forms.office.com/pages/responsepage.aspx?id=ZUzVzZwwcUam-FsrxYeC_4MXttulYwRHp3rv2-j9IhxURVZKUTRMWkRBR05USVlZNVhCTDMyWUpZQi4u&amp;route=shorturl" TargetMode="External"/><Relationship Id="rId9" Type="http://schemas.openxmlformats.org/officeDocument/2006/relationships/image" Target="../media/image92.png"/></Relationships>
</file>

<file path=ppt/slides/_rels/slide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F8FE2B-5FDE-7D5B-5F52-8B5E7050632D}"/>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BC9E1170-746D-E2EC-60C7-5739263745ED}"/>
              </a:ext>
            </a:extLst>
          </p:cNvPr>
          <p:cNvPicPr>
            <a:picLocks noChangeAspect="1"/>
          </p:cNvPicPr>
          <p:nvPr/>
        </p:nvPicPr>
        <p:blipFill>
          <a:blip r:embed="rId3">
            <a:alphaModFix amt="20000"/>
          </a:blip>
          <a:stretch>
            <a:fillRect/>
          </a:stretch>
        </p:blipFill>
        <p:spPr>
          <a:xfrm>
            <a:off x="8231278" y="191650"/>
            <a:ext cx="3921046" cy="6250794"/>
          </a:xfrm>
          <a:prstGeom prst="rect">
            <a:avLst/>
          </a:prstGeom>
        </p:spPr>
      </p:pic>
      <p:sp>
        <p:nvSpPr>
          <p:cNvPr id="3" name="object 3"/>
          <p:cNvSpPr txBox="1">
            <a:spLocks noGrp="1"/>
          </p:cNvSpPr>
          <p:nvPr>
            <p:ph type="title"/>
          </p:nvPr>
        </p:nvSpPr>
        <p:spPr>
          <a:xfrm>
            <a:off x="704455" y="2497090"/>
            <a:ext cx="7068184" cy="3620543"/>
          </a:xfrm>
          <a:prstGeom prst="rect">
            <a:avLst/>
          </a:prstGeom>
          <a:noFill/>
        </p:spPr>
        <p:txBody>
          <a:bodyPr vert="horz" wrap="square" lIns="0" tIns="401320" rIns="0" bIns="0" rtlCol="0" anchor="t">
            <a:spAutoFit/>
          </a:bodyPr>
          <a:lstStyle/>
          <a:p>
            <a:pPr>
              <a:spcBef>
                <a:spcPts val="3160"/>
              </a:spcBef>
            </a:pPr>
            <a:r>
              <a:rPr lang="en-US">
                <a:solidFill>
                  <a:schemeClr val="bg1"/>
                </a:solidFill>
                <a:latin typeface="Source Sans Pro"/>
                <a:ea typeface="Source Sans Pro"/>
              </a:rPr>
              <a:t>High Consequence Infectious Disease (HCID) Preparedness Overview</a:t>
            </a:r>
            <a:br>
              <a:rPr lang="en-US" dirty="0">
                <a:latin typeface="Source Sans Pro"/>
                <a:ea typeface="Source Sans Pro"/>
              </a:rPr>
            </a:br>
            <a:br>
              <a:rPr lang="en-US" dirty="0">
                <a:latin typeface="Source Sans Pro"/>
                <a:ea typeface="Source Sans Pro"/>
              </a:rPr>
            </a:br>
            <a:r>
              <a:rPr lang="en-US" sz="2800">
                <a:solidFill>
                  <a:schemeClr val="bg1"/>
                </a:solidFill>
                <a:latin typeface="Source Sans Pro"/>
                <a:ea typeface="Source Sans Pro"/>
              </a:rPr>
              <a:t>March 6, 2026</a:t>
            </a:r>
            <a:br>
              <a:rPr lang="en-US" sz="6000" dirty="0"/>
            </a:br>
            <a:endParaRPr lang="en-US" sz="2400">
              <a:solidFill>
                <a:schemeClr val="bg1"/>
              </a:solidFill>
            </a:endParaRPr>
          </a:p>
        </p:txBody>
      </p:sp>
      <p:sp>
        <p:nvSpPr>
          <p:cNvPr id="5" name="TextBox 4">
            <a:extLst>
              <a:ext uri="{FF2B5EF4-FFF2-40B4-BE49-F238E27FC236}">
                <a16:creationId xmlns:a16="http://schemas.microsoft.com/office/drawing/2014/main" id="{AA7D1A01-F9A4-4F7D-9D1A-535AFEE77B4C}"/>
              </a:ext>
            </a:extLst>
          </p:cNvPr>
          <p:cNvSpPr txBox="1"/>
          <p:nvPr/>
        </p:nvSpPr>
        <p:spPr>
          <a:xfrm>
            <a:off x="3067838" y="6266240"/>
            <a:ext cx="6096000" cy="400110"/>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8DCD2"/>
                </a:solidFill>
                <a:effectLst/>
                <a:uLnTx/>
                <a:uFillTx/>
                <a:latin typeface="Source Sans Pro" panose="020B0503030403020204" pitchFamily="34" charset="0"/>
                <a:ea typeface="Source Sans Pro" panose="020B0503030403020204" pitchFamily="34" charset="0"/>
                <a:cs typeface="+mn-cs"/>
              </a:rPr>
              <a:t>PREPARE. PROTECT. RESPOND. </a:t>
            </a:r>
          </a:p>
        </p:txBody>
      </p:sp>
      <p:pic>
        <p:nvPicPr>
          <p:cNvPr id="2" name="Picture 2">
            <a:extLst>
              <a:ext uri="{FF2B5EF4-FFF2-40B4-BE49-F238E27FC236}">
                <a16:creationId xmlns:a16="http://schemas.microsoft.com/office/drawing/2014/main" id="{89CAC7D9-452F-F0A9-9CDD-FFA2FE5F5E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672" y="191650"/>
            <a:ext cx="3205199" cy="1197011"/>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56449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a:solidFill>
                  <a:prstClr val="white"/>
                </a:solidFill>
                <a:latin typeface="Source Sans Pro" panose="020B0503030403020204" pitchFamily="34" charset="0"/>
                <a:ea typeface="Source Sans Pro" panose="020B0503030403020204" pitchFamily="34" charset="0"/>
              </a:rPr>
              <a:t>Components of the NSPS</a:t>
            </a:r>
          </a:p>
        </p:txBody>
      </p:sp>
      <p:grpSp>
        <p:nvGrpSpPr>
          <p:cNvPr id="3" name="Group 2">
            <a:extLst>
              <a:ext uri="{FF2B5EF4-FFF2-40B4-BE49-F238E27FC236}">
                <a16:creationId xmlns:a16="http://schemas.microsoft.com/office/drawing/2014/main" id="{18DEA7C3-7B8C-DB4F-40CE-E83A605B94C3}"/>
              </a:ext>
            </a:extLst>
          </p:cNvPr>
          <p:cNvGrpSpPr/>
          <p:nvPr/>
        </p:nvGrpSpPr>
        <p:grpSpPr>
          <a:xfrm>
            <a:off x="6518905" y="1915687"/>
            <a:ext cx="4759966" cy="3678926"/>
            <a:chOff x="6690842" y="1534270"/>
            <a:chExt cx="5099818" cy="3941595"/>
          </a:xfrm>
        </p:grpSpPr>
        <p:pic>
          <p:nvPicPr>
            <p:cNvPr id="4" name="Picture 3">
              <a:extLst>
                <a:ext uri="{FF2B5EF4-FFF2-40B4-BE49-F238E27FC236}">
                  <a16:creationId xmlns:a16="http://schemas.microsoft.com/office/drawing/2014/main" id="{F1578ACB-512C-BF8B-6B0C-013614C397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9180" y="1534270"/>
              <a:ext cx="3898579" cy="909534"/>
            </a:xfrm>
            <a:prstGeom prst="rect">
              <a:avLst/>
            </a:prstGeom>
          </p:spPr>
        </p:pic>
        <p:grpSp>
          <p:nvGrpSpPr>
            <p:cNvPr id="5" name="Group 4">
              <a:extLst>
                <a:ext uri="{FF2B5EF4-FFF2-40B4-BE49-F238E27FC236}">
                  <a16:creationId xmlns:a16="http://schemas.microsoft.com/office/drawing/2014/main" id="{79A35B71-D4CC-1D9A-84AE-422F12C34BCB}"/>
                </a:ext>
              </a:extLst>
            </p:cNvPr>
            <p:cNvGrpSpPr/>
            <p:nvPr/>
          </p:nvGrpSpPr>
          <p:grpSpPr>
            <a:xfrm>
              <a:off x="6690842" y="3297180"/>
              <a:ext cx="4743443" cy="2178685"/>
              <a:chOff x="891789" y="2250945"/>
              <a:chExt cx="5574805" cy="2574546"/>
            </a:xfrm>
            <a:noFill/>
          </p:grpSpPr>
          <p:sp>
            <p:nvSpPr>
              <p:cNvPr id="8" name="Rectangle 7">
                <a:extLst>
                  <a:ext uri="{FF2B5EF4-FFF2-40B4-BE49-F238E27FC236}">
                    <a16:creationId xmlns:a16="http://schemas.microsoft.com/office/drawing/2014/main" id="{EF9A7AF0-644F-A6A4-9A31-3A822CF66326}"/>
                  </a:ext>
                </a:extLst>
              </p:cNvPr>
              <p:cNvSpPr/>
              <p:nvPr/>
            </p:nvSpPr>
            <p:spPr>
              <a:xfrm>
                <a:off x="891790" y="2351561"/>
                <a:ext cx="5574804" cy="47548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Education &amp; Training</a:t>
                </a:r>
              </a:p>
            </p:txBody>
          </p:sp>
          <p:sp>
            <p:nvSpPr>
              <p:cNvPr id="9" name="Rectangle 8">
                <a:extLst>
                  <a:ext uri="{FF2B5EF4-FFF2-40B4-BE49-F238E27FC236}">
                    <a16:creationId xmlns:a16="http://schemas.microsoft.com/office/drawing/2014/main" id="{068C0D20-B668-5B71-B03E-EAF1669635E1}"/>
                  </a:ext>
                </a:extLst>
              </p:cNvPr>
              <p:cNvSpPr/>
              <p:nvPr/>
            </p:nvSpPr>
            <p:spPr>
              <a:xfrm>
                <a:off x="891790" y="3028281"/>
                <a:ext cx="4631509" cy="47548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Consultation and Assessment</a:t>
                </a:r>
              </a:p>
            </p:txBody>
          </p:sp>
          <p:sp>
            <p:nvSpPr>
              <p:cNvPr id="10" name="Rectangle 9">
                <a:extLst>
                  <a:ext uri="{FF2B5EF4-FFF2-40B4-BE49-F238E27FC236}">
                    <a16:creationId xmlns:a16="http://schemas.microsoft.com/office/drawing/2014/main" id="{B10D7EDF-E0F0-3385-C98A-8917E869DF2D}"/>
                  </a:ext>
                </a:extLst>
              </p:cNvPr>
              <p:cNvSpPr/>
              <p:nvPr/>
            </p:nvSpPr>
            <p:spPr>
              <a:xfrm>
                <a:off x="891790" y="3705000"/>
                <a:ext cx="5303518" cy="47548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Special Pathogen Research Network (SPRN)</a:t>
                </a:r>
              </a:p>
            </p:txBody>
          </p:sp>
          <p:sp>
            <p:nvSpPr>
              <p:cNvPr id="11" name="Rectangle 10">
                <a:extLst>
                  <a:ext uri="{FF2B5EF4-FFF2-40B4-BE49-F238E27FC236}">
                    <a16:creationId xmlns:a16="http://schemas.microsoft.com/office/drawing/2014/main" id="{F1F547D3-F520-620F-5245-E6B0074A90BF}"/>
                  </a:ext>
                </a:extLst>
              </p:cNvPr>
              <p:cNvSpPr/>
              <p:nvPr/>
            </p:nvSpPr>
            <p:spPr>
              <a:xfrm>
                <a:off x="891790" y="4350003"/>
                <a:ext cx="4921029" cy="47548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International Partnerships &amp; Programs</a:t>
                </a:r>
              </a:p>
            </p:txBody>
          </p:sp>
          <p:cxnSp>
            <p:nvCxnSpPr>
              <p:cNvPr id="12" name="Straight Connector 11">
                <a:extLst>
                  <a:ext uri="{FF2B5EF4-FFF2-40B4-BE49-F238E27FC236}">
                    <a16:creationId xmlns:a16="http://schemas.microsoft.com/office/drawing/2014/main" id="{810BB2B9-002E-0BA5-9F2D-BC7D788AC034}"/>
                  </a:ext>
                </a:extLst>
              </p:cNvPr>
              <p:cNvCxnSpPr>
                <a:cxnSpLocks/>
              </p:cNvCxnSpPr>
              <p:nvPr/>
            </p:nvCxnSpPr>
            <p:spPr>
              <a:xfrm>
                <a:off x="891789" y="2250945"/>
                <a:ext cx="5303520" cy="0"/>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6" name="Title 3">
              <a:extLst>
                <a:ext uri="{FF2B5EF4-FFF2-40B4-BE49-F238E27FC236}">
                  <a16:creationId xmlns:a16="http://schemas.microsoft.com/office/drawing/2014/main" id="{33D3FD2D-3B81-4AFA-2977-CA1F2E7F43E8}"/>
                </a:ext>
              </a:extLst>
            </p:cNvPr>
            <p:cNvSpPr txBox="1">
              <a:spLocks/>
            </p:cNvSpPr>
            <p:nvPr/>
          </p:nvSpPr>
          <p:spPr bwMode="gray">
            <a:xfrm>
              <a:off x="6691891" y="2678047"/>
              <a:ext cx="5098769" cy="40235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rPr>
                <a:t>The NSPS Coordinating Body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rPr>
                <a:t>is led by NETEC and provides </a:t>
              </a:r>
              <a:r>
                <a:rPr kumimoji="0" lang="en-US" sz="16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rPr>
                <a:t>services to </a:t>
              </a: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rPr>
                <a:t>NSPS facilities such as…</a:t>
              </a:r>
            </a:p>
          </p:txBody>
        </p:sp>
      </p:grpSp>
      <p:grpSp>
        <p:nvGrpSpPr>
          <p:cNvPr id="13" name="Group 12">
            <a:extLst>
              <a:ext uri="{FF2B5EF4-FFF2-40B4-BE49-F238E27FC236}">
                <a16:creationId xmlns:a16="http://schemas.microsoft.com/office/drawing/2014/main" id="{9D36C304-8828-96DC-FF59-6A92639F5B41}"/>
              </a:ext>
            </a:extLst>
          </p:cNvPr>
          <p:cNvGrpSpPr/>
          <p:nvPr/>
        </p:nvGrpSpPr>
        <p:grpSpPr>
          <a:xfrm>
            <a:off x="1099707" y="1799355"/>
            <a:ext cx="5514165" cy="3932811"/>
            <a:chOff x="469900" y="1342883"/>
            <a:chExt cx="5907865" cy="4213604"/>
          </a:xfrm>
        </p:grpSpPr>
        <p:pic>
          <p:nvPicPr>
            <p:cNvPr id="14" name="object 6">
              <a:extLst>
                <a:ext uri="{FF2B5EF4-FFF2-40B4-BE49-F238E27FC236}">
                  <a16:creationId xmlns:a16="http://schemas.microsoft.com/office/drawing/2014/main" id="{63F231A5-AEC9-67FD-058E-1CA060EB0C37}"/>
                </a:ext>
              </a:extLst>
            </p:cNvPr>
            <p:cNvPicPr/>
            <p:nvPr/>
          </p:nvPicPr>
          <p:blipFill rotWithShape="1">
            <a:blip r:embed="rId4" cstate="print"/>
            <a:srcRect r="27616"/>
            <a:stretch/>
          </p:blipFill>
          <p:spPr>
            <a:xfrm>
              <a:off x="469900" y="1342883"/>
              <a:ext cx="3441700" cy="1207810"/>
            </a:xfrm>
            <a:prstGeom prst="rect">
              <a:avLst/>
            </a:prstGeom>
          </p:spPr>
        </p:pic>
        <p:grpSp>
          <p:nvGrpSpPr>
            <p:cNvPr id="15" name="Group 14">
              <a:extLst>
                <a:ext uri="{FF2B5EF4-FFF2-40B4-BE49-F238E27FC236}">
                  <a16:creationId xmlns:a16="http://schemas.microsoft.com/office/drawing/2014/main" id="{05110637-890E-664B-78CF-DBD118AE21FF}"/>
                </a:ext>
              </a:extLst>
            </p:cNvPr>
            <p:cNvGrpSpPr/>
            <p:nvPr/>
          </p:nvGrpSpPr>
          <p:grpSpPr>
            <a:xfrm>
              <a:off x="585947" y="3290625"/>
              <a:ext cx="5791818" cy="2265862"/>
              <a:chOff x="891789" y="2250945"/>
              <a:chExt cx="6806923" cy="2677565"/>
            </a:xfrm>
            <a:noFill/>
          </p:grpSpPr>
          <p:sp>
            <p:nvSpPr>
              <p:cNvPr id="17" name="Rectangle 16">
                <a:extLst>
                  <a:ext uri="{FF2B5EF4-FFF2-40B4-BE49-F238E27FC236}">
                    <a16:creationId xmlns:a16="http://schemas.microsoft.com/office/drawing/2014/main" id="{8D101D5A-AA54-0CA0-C29B-CF0C6F7E2F7F}"/>
                  </a:ext>
                </a:extLst>
              </p:cNvPr>
              <p:cNvSpPr/>
              <p:nvPr/>
            </p:nvSpPr>
            <p:spPr>
              <a:xfrm>
                <a:off x="891790" y="2399138"/>
                <a:ext cx="5622320" cy="483896"/>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Level 1 – </a:t>
                </a:r>
                <a:r>
                  <a:rPr kumimoji="0" lang="en-US" sz="16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Regional emerging special pathogen treatment center and hub</a:t>
                </a:r>
              </a:p>
            </p:txBody>
          </p:sp>
          <p:sp>
            <p:nvSpPr>
              <p:cNvPr id="18" name="Rectangle 17">
                <a:extLst>
                  <a:ext uri="{FF2B5EF4-FFF2-40B4-BE49-F238E27FC236}">
                    <a16:creationId xmlns:a16="http://schemas.microsoft.com/office/drawing/2014/main" id="{B4C81037-C56E-6E8E-7E4D-1EADEE0ED607}"/>
                  </a:ext>
                </a:extLst>
              </p:cNvPr>
              <p:cNvSpPr/>
              <p:nvPr/>
            </p:nvSpPr>
            <p:spPr>
              <a:xfrm>
                <a:off x="891790" y="3028281"/>
                <a:ext cx="6163895" cy="497056"/>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Level 2 – </a:t>
                </a:r>
                <a:r>
                  <a:rPr kumimoji="0" lang="en-US" sz="1600" b="0" i="1"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Special pathogen treatment center</a:t>
                </a:r>
              </a:p>
            </p:txBody>
          </p:sp>
          <p:sp>
            <p:nvSpPr>
              <p:cNvPr id="19" name="Rectangle 18">
                <a:extLst>
                  <a:ext uri="{FF2B5EF4-FFF2-40B4-BE49-F238E27FC236}">
                    <a16:creationId xmlns:a16="http://schemas.microsoft.com/office/drawing/2014/main" id="{109E5564-9AE3-3D06-0936-019A2820BD23}"/>
                  </a:ext>
                </a:extLst>
              </p:cNvPr>
              <p:cNvSpPr/>
              <p:nvPr/>
            </p:nvSpPr>
            <p:spPr>
              <a:xfrm>
                <a:off x="891790" y="3705000"/>
                <a:ext cx="5303518" cy="475488"/>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Level 3 – </a:t>
                </a:r>
                <a:r>
                  <a:rPr kumimoji="0" lang="en-US" sz="1600" b="0" i="1"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Assessment center </a:t>
                </a:r>
              </a:p>
            </p:txBody>
          </p:sp>
          <p:sp>
            <p:nvSpPr>
              <p:cNvPr id="20" name="Rectangle 19">
                <a:extLst>
                  <a:ext uri="{FF2B5EF4-FFF2-40B4-BE49-F238E27FC236}">
                    <a16:creationId xmlns:a16="http://schemas.microsoft.com/office/drawing/2014/main" id="{04E206E1-D5C8-0428-4CD7-FB8C8D57D589}"/>
                  </a:ext>
                </a:extLst>
              </p:cNvPr>
              <p:cNvSpPr/>
              <p:nvPr/>
            </p:nvSpPr>
            <p:spPr>
              <a:xfrm>
                <a:off x="891789" y="4381720"/>
                <a:ext cx="6806923" cy="546790"/>
              </a:xfrm>
              <a:prstGeom prst="rect">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Level 4 – </a:t>
                </a:r>
                <a:r>
                  <a:rPr kumimoji="0" lang="en-US" sz="1600" b="0" i="1"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All healthcare facilities</a:t>
                </a:r>
              </a:p>
            </p:txBody>
          </p:sp>
          <p:cxnSp>
            <p:nvCxnSpPr>
              <p:cNvPr id="21" name="Straight Connector 20">
                <a:extLst>
                  <a:ext uri="{FF2B5EF4-FFF2-40B4-BE49-F238E27FC236}">
                    <a16:creationId xmlns:a16="http://schemas.microsoft.com/office/drawing/2014/main" id="{1BEC3C3D-6112-AA64-7853-4EF09C3005D4}"/>
                  </a:ext>
                </a:extLst>
              </p:cNvPr>
              <p:cNvCxnSpPr>
                <a:cxnSpLocks/>
              </p:cNvCxnSpPr>
              <p:nvPr/>
            </p:nvCxnSpPr>
            <p:spPr>
              <a:xfrm>
                <a:off x="891789" y="2250945"/>
                <a:ext cx="5303520" cy="0"/>
              </a:xfrm>
              <a:prstGeom prst="line">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6" name="Title 3">
              <a:extLst>
                <a:ext uri="{FF2B5EF4-FFF2-40B4-BE49-F238E27FC236}">
                  <a16:creationId xmlns:a16="http://schemas.microsoft.com/office/drawing/2014/main" id="{24E06B19-AADC-669C-72AD-0426951C496D}"/>
                </a:ext>
              </a:extLst>
            </p:cNvPr>
            <p:cNvSpPr txBox="1">
              <a:spLocks/>
            </p:cNvSpPr>
            <p:nvPr/>
          </p:nvSpPr>
          <p:spPr bwMode="gray">
            <a:xfrm>
              <a:off x="586997" y="2671494"/>
              <a:ext cx="4607303" cy="40235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rPr>
                <a:t>The NSPS is made up of a four-level tiered System of Care </a:t>
              </a:r>
              <a:endPar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endParaRPr>
            </a:p>
          </p:txBody>
        </p:sp>
      </p:grpSp>
      <p:sp>
        <p:nvSpPr>
          <p:cNvPr id="22" name="Rectangle 21">
            <a:extLst>
              <a:ext uri="{FF2B5EF4-FFF2-40B4-BE49-F238E27FC236}">
                <a16:creationId xmlns:a16="http://schemas.microsoft.com/office/drawing/2014/main" id="{8B887F14-B275-C70D-A8F0-F3A022E7A889}"/>
              </a:ext>
            </a:extLst>
          </p:cNvPr>
          <p:cNvSpPr/>
          <p:nvPr/>
        </p:nvSpPr>
        <p:spPr bwMode="gray">
          <a:xfrm>
            <a:off x="0" y="5901662"/>
            <a:ext cx="12192000" cy="410955"/>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Additional partners, such as EMS and public health, are essential for the coordination of the System</a:t>
            </a:r>
            <a:endParaRPr kumimoji="0" lang="en-US" sz="16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676792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968079"/>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a:solidFill>
                  <a:prstClr val="white"/>
                </a:solidFill>
                <a:latin typeface="Source Sans Pro" panose="020B0503030403020204" pitchFamily="34" charset="0"/>
                <a:ea typeface="Source Sans Pro" panose="020B0503030403020204" pitchFamily="34" charset="0"/>
              </a:rPr>
              <a:t>NETEC’s Activities Areas</a:t>
            </a:r>
          </a:p>
        </p:txBody>
      </p:sp>
      <p:sp>
        <p:nvSpPr>
          <p:cNvPr id="3" name="Text Placeholder 3">
            <a:extLst>
              <a:ext uri="{FF2B5EF4-FFF2-40B4-BE49-F238E27FC236}">
                <a16:creationId xmlns:a16="http://schemas.microsoft.com/office/drawing/2014/main" id="{A9B0ADDE-23BC-4F34-BDEA-5E3DCA83CA05}"/>
              </a:ext>
            </a:extLst>
          </p:cNvPr>
          <p:cNvSpPr txBox="1">
            <a:spLocks/>
          </p:cNvSpPr>
          <p:nvPr/>
        </p:nvSpPr>
        <p:spPr>
          <a:xfrm>
            <a:off x="292442" y="2217827"/>
            <a:ext cx="2899282" cy="41440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Empower hospitals to gauge their readiness using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self-assessment</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Provide direct feedback to hospitals via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on-site assessment</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Provide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on-site and remote guidance</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Provide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emergency on-call mobilization</a:t>
            </a:r>
          </a:p>
        </p:txBody>
      </p:sp>
      <p:sp>
        <p:nvSpPr>
          <p:cNvPr id="4" name="Title 3">
            <a:extLst>
              <a:ext uri="{FF2B5EF4-FFF2-40B4-BE49-F238E27FC236}">
                <a16:creationId xmlns:a16="http://schemas.microsoft.com/office/drawing/2014/main" id="{4BD51E6B-FB1D-5A27-B2E7-89A480816853}"/>
              </a:ext>
            </a:extLst>
          </p:cNvPr>
          <p:cNvSpPr txBox="1">
            <a:spLocks/>
          </p:cNvSpPr>
          <p:nvPr/>
        </p:nvSpPr>
        <p:spPr>
          <a:xfrm>
            <a:off x="289856" y="1037863"/>
            <a:ext cx="3104963" cy="10596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156082"/>
              </a:solidFill>
              <a:effectLst/>
              <a:uLnTx/>
              <a:uFillTx/>
              <a:latin typeface="Source Sans Pro Semibold" panose="020B0503030403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E2841"/>
                </a:solidFill>
                <a:effectLst/>
                <a:uLnTx/>
                <a:uFillTx/>
                <a:latin typeface="Source Sans Pro Semibold" panose="020B0503030403020204" pitchFamily="34" charset="0"/>
                <a:ea typeface="+mj-ea"/>
                <a:cs typeface="+mj-cs"/>
              </a:rPr>
              <a:t>CONSULTATION &amp; ASSESSMENT</a:t>
            </a:r>
          </a:p>
        </p:txBody>
      </p:sp>
      <p:sp>
        <p:nvSpPr>
          <p:cNvPr id="5" name="Text Placeholder 3">
            <a:extLst>
              <a:ext uri="{FF2B5EF4-FFF2-40B4-BE49-F238E27FC236}">
                <a16:creationId xmlns:a16="http://schemas.microsoft.com/office/drawing/2014/main" id="{25B76620-0A6F-B6A4-1FC9-81ED3EDF8C21}"/>
              </a:ext>
            </a:extLst>
          </p:cNvPr>
          <p:cNvSpPr txBox="1">
            <a:spLocks/>
          </p:cNvSpPr>
          <p:nvPr/>
        </p:nvSpPr>
        <p:spPr>
          <a:xfrm>
            <a:off x="3306121" y="2217827"/>
            <a:ext cx="3002714" cy="42828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Deliver didactic and </a:t>
            </a:r>
            <a:b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b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hands-on simulation training via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in-person courses</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Provide self-paced education through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online trainings</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Compile an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online repository </a:t>
            </a: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of tools and resources</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Develop customizable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exercise templates </a:t>
            </a: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based on the HSEEP model</a:t>
            </a:r>
          </a:p>
        </p:txBody>
      </p:sp>
      <p:sp>
        <p:nvSpPr>
          <p:cNvPr id="6" name="Title 3">
            <a:extLst>
              <a:ext uri="{FF2B5EF4-FFF2-40B4-BE49-F238E27FC236}">
                <a16:creationId xmlns:a16="http://schemas.microsoft.com/office/drawing/2014/main" id="{5AA343F3-55C8-59E4-7346-B90442FD806C}"/>
              </a:ext>
            </a:extLst>
          </p:cNvPr>
          <p:cNvSpPr txBox="1">
            <a:spLocks/>
          </p:cNvSpPr>
          <p:nvPr/>
        </p:nvSpPr>
        <p:spPr>
          <a:xfrm>
            <a:off x="3304654" y="1037863"/>
            <a:ext cx="3103845" cy="10596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156082"/>
              </a:solidFill>
              <a:effectLst/>
              <a:uLnTx/>
              <a:uFillTx/>
              <a:latin typeface="Source Sans Pro Semibold" panose="020B0503030403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E2841"/>
                </a:solidFill>
                <a:effectLst/>
                <a:uLnTx/>
                <a:uFillTx/>
                <a:latin typeface="Source Sans Pro Semibold" panose="020B0503030403020204" pitchFamily="34" charset="0"/>
                <a:ea typeface="+mj-ea"/>
                <a:cs typeface="+mj-cs"/>
              </a:rPr>
              <a:t>EDUCATION &amp; TRAINING</a:t>
            </a:r>
          </a:p>
        </p:txBody>
      </p:sp>
      <p:sp>
        <p:nvSpPr>
          <p:cNvPr id="8" name="Text Placeholder 3">
            <a:extLst>
              <a:ext uri="{FF2B5EF4-FFF2-40B4-BE49-F238E27FC236}">
                <a16:creationId xmlns:a16="http://schemas.microsoft.com/office/drawing/2014/main" id="{D7B922E3-CC03-B0D6-4BE3-DDBC0D505A01}"/>
              </a:ext>
            </a:extLst>
          </p:cNvPr>
          <p:cNvSpPr txBox="1">
            <a:spLocks/>
          </p:cNvSpPr>
          <p:nvPr/>
        </p:nvSpPr>
        <p:spPr>
          <a:xfrm>
            <a:off x="6204546" y="2217827"/>
            <a:ext cx="2800279" cy="37286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Build a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central IRB process </a:t>
            </a: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for rapid implementation of clinical research protocols</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Develop</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 policies, procedures, and data capture tools </a:t>
            </a: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to facilitate research</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Create the infrastructure for a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specimen biorepository</a:t>
            </a:r>
          </a:p>
        </p:txBody>
      </p:sp>
      <p:sp>
        <p:nvSpPr>
          <p:cNvPr id="9" name="Title 3">
            <a:extLst>
              <a:ext uri="{FF2B5EF4-FFF2-40B4-BE49-F238E27FC236}">
                <a16:creationId xmlns:a16="http://schemas.microsoft.com/office/drawing/2014/main" id="{EAF4E140-3F2E-94B9-94DE-C11869F4B652}"/>
              </a:ext>
            </a:extLst>
          </p:cNvPr>
          <p:cNvSpPr txBox="1">
            <a:spLocks/>
          </p:cNvSpPr>
          <p:nvPr/>
        </p:nvSpPr>
        <p:spPr>
          <a:xfrm>
            <a:off x="6194241" y="1037863"/>
            <a:ext cx="2909588" cy="10596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E2841"/>
                </a:solidFill>
                <a:effectLst/>
                <a:uLnTx/>
                <a:uFillTx/>
                <a:latin typeface="Source Sans Pro Semibold" panose="020B0503030403020204" pitchFamily="34" charset="0"/>
                <a:ea typeface="+mj-ea"/>
                <a:cs typeface="+mj-cs"/>
              </a:rPr>
              <a:t>RESEARCH NETWORK</a:t>
            </a:r>
          </a:p>
        </p:txBody>
      </p:sp>
      <p:sp>
        <p:nvSpPr>
          <p:cNvPr id="10" name="Text Placeholder 3">
            <a:extLst>
              <a:ext uri="{FF2B5EF4-FFF2-40B4-BE49-F238E27FC236}">
                <a16:creationId xmlns:a16="http://schemas.microsoft.com/office/drawing/2014/main" id="{473D8D2D-0DD0-E410-AFB9-DDDCA91DE583}"/>
              </a:ext>
            </a:extLst>
          </p:cNvPr>
          <p:cNvSpPr txBox="1">
            <a:spLocks/>
          </p:cNvSpPr>
          <p:nvPr/>
        </p:nvSpPr>
        <p:spPr>
          <a:xfrm>
            <a:off x="9137756" y="2246596"/>
            <a:ext cx="2998730" cy="3922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Organize, plan, and implement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strategic international collaborations</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Strengthen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relationships</a:t>
            </a: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 with global special pathogens programs​</a:t>
            </a:r>
          </a:p>
          <a:p>
            <a:pPr marL="0" marR="0" lvl="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Establish mechanisms to </a:t>
            </a:r>
            <a:r>
              <a:rPr kumimoji="0" lang="en-US" sz="1600" b="1"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facilitate sharing of best practices </a:t>
            </a:r>
            <a:r>
              <a:rPr kumimoji="0" lang="en-US" sz="16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and knowledge among special pathogens programs</a:t>
            </a:r>
          </a:p>
        </p:txBody>
      </p:sp>
      <p:sp>
        <p:nvSpPr>
          <p:cNvPr id="11" name="Title 3">
            <a:extLst>
              <a:ext uri="{FF2B5EF4-FFF2-40B4-BE49-F238E27FC236}">
                <a16:creationId xmlns:a16="http://schemas.microsoft.com/office/drawing/2014/main" id="{E9BC3C9E-0A96-0301-46E9-A5258D085BBE}"/>
              </a:ext>
            </a:extLst>
          </p:cNvPr>
          <p:cNvSpPr txBox="1">
            <a:spLocks/>
          </p:cNvSpPr>
          <p:nvPr/>
        </p:nvSpPr>
        <p:spPr>
          <a:xfrm>
            <a:off x="9118885" y="989439"/>
            <a:ext cx="2998731" cy="114381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E2841"/>
                </a:solidFill>
                <a:effectLst/>
                <a:uLnTx/>
                <a:uFillTx/>
                <a:latin typeface="Source Sans Pro Semibold" panose="020B0503030403020204" pitchFamily="34" charset="0"/>
                <a:ea typeface="+mj-ea"/>
                <a:cs typeface="+mj-cs"/>
              </a:rPr>
              <a:t>INTERNATIONAL PARTNERSHIPS</a:t>
            </a:r>
          </a:p>
        </p:txBody>
      </p:sp>
      <p:cxnSp>
        <p:nvCxnSpPr>
          <p:cNvPr id="12" name="Straight Arrow Connector 11">
            <a:extLst>
              <a:ext uri="{FF2B5EF4-FFF2-40B4-BE49-F238E27FC236}">
                <a16:creationId xmlns:a16="http://schemas.microsoft.com/office/drawing/2014/main" id="{40961546-C6C8-330D-21E4-A2C1C3A4A168}"/>
              </a:ext>
            </a:extLst>
          </p:cNvPr>
          <p:cNvCxnSpPr>
            <a:cxnSpLocks/>
          </p:cNvCxnSpPr>
          <p:nvPr/>
        </p:nvCxnSpPr>
        <p:spPr>
          <a:xfrm>
            <a:off x="7759531" y="5889920"/>
            <a:ext cx="3875510" cy="0"/>
          </a:xfrm>
          <a:prstGeom prst="straightConnector1">
            <a:avLst/>
          </a:prstGeom>
          <a:noFill/>
          <a:ln w="12700" cap="flat" cmpd="sng" algn="ctr">
            <a:solidFill>
              <a:srgbClr val="0E2841"/>
            </a:solidFill>
            <a:prstDash val="solid"/>
            <a:miter lim="800000"/>
            <a:tailEnd type="triangle" w="lg" len="lg"/>
          </a:ln>
          <a:effectLst/>
        </p:spPr>
      </p:cxnSp>
      <p:sp>
        <p:nvSpPr>
          <p:cNvPr id="13" name="TextBox 12">
            <a:extLst>
              <a:ext uri="{FF2B5EF4-FFF2-40B4-BE49-F238E27FC236}">
                <a16:creationId xmlns:a16="http://schemas.microsoft.com/office/drawing/2014/main" id="{3A934F65-B459-AFBD-A2C6-E9E8BB2546C3}"/>
              </a:ext>
            </a:extLst>
          </p:cNvPr>
          <p:cNvSpPr txBox="1"/>
          <p:nvPr/>
        </p:nvSpPr>
        <p:spPr>
          <a:xfrm>
            <a:off x="4343788" y="5738728"/>
            <a:ext cx="341574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E2841"/>
                </a:solidFill>
                <a:effectLst/>
                <a:uLnTx/>
                <a:uFillTx/>
                <a:latin typeface="Source Sans Pro"/>
                <a:ea typeface="Source Sans Pro" panose="020B0503030403020204" pitchFamily="34" charset="0"/>
                <a:cs typeface="+mn-cs"/>
              </a:rPr>
              <a:t>Cross cutting, supportive activities</a:t>
            </a:r>
          </a:p>
        </p:txBody>
      </p:sp>
      <p:cxnSp>
        <p:nvCxnSpPr>
          <p:cNvPr id="14" name="Straight Arrow Connector 13">
            <a:extLst>
              <a:ext uri="{FF2B5EF4-FFF2-40B4-BE49-F238E27FC236}">
                <a16:creationId xmlns:a16="http://schemas.microsoft.com/office/drawing/2014/main" id="{2B0D8484-3C23-A25A-78CF-220B58A8858F}"/>
              </a:ext>
            </a:extLst>
          </p:cNvPr>
          <p:cNvCxnSpPr>
            <a:cxnSpLocks/>
            <a:endCxn id="13" idx="1"/>
          </p:cNvCxnSpPr>
          <p:nvPr/>
        </p:nvCxnSpPr>
        <p:spPr>
          <a:xfrm flipV="1">
            <a:off x="412859" y="5908005"/>
            <a:ext cx="3930929" cy="38513"/>
          </a:xfrm>
          <a:prstGeom prst="straightConnector1">
            <a:avLst/>
          </a:prstGeom>
          <a:noFill/>
          <a:ln w="12700" cap="flat" cmpd="sng" algn="ctr">
            <a:solidFill>
              <a:srgbClr val="0E2841"/>
            </a:solidFill>
            <a:prstDash val="solid"/>
            <a:miter lim="800000"/>
            <a:headEnd type="triangle" w="lg" len="lg"/>
            <a:tailEnd type="none" w="lg" len="lg"/>
          </a:ln>
          <a:effectLst/>
        </p:spPr>
      </p:cxnSp>
      <p:cxnSp>
        <p:nvCxnSpPr>
          <p:cNvPr id="15" name="Straight Connector 14">
            <a:extLst>
              <a:ext uri="{FF2B5EF4-FFF2-40B4-BE49-F238E27FC236}">
                <a16:creationId xmlns:a16="http://schemas.microsoft.com/office/drawing/2014/main" id="{7756A8D7-F305-85AA-79B8-7F0076850FEC}"/>
              </a:ext>
            </a:extLst>
          </p:cNvPr>
          <p:cNvCxnSpPr>
            <a:cxnSpLocks/>
          </p:cNvCxnSpPr>
          <p:nvPr/>
        </p:nvCxnSpPr>
        <p:spPr>
          <a:xfrm>
            <a:off x="9173882" y="2091825"/>
            <a:ext cx="2747133" cy="0"/>
          </a:xfrm>
          <a:prstGeom prst="line">
            <a:avLst/>
          </a:prstGeom>
          <a:noFill/>
          <a:ln w="12700" cap="flat" cmpd="sng" algn="ctr">
            <a:solidFill>
              <a:srgbClr val="0E2841"/>
            </a:solidFill>
            <a:prstDash val="solid"/>
            <a:miter lim="800000"/>
          </a:ln>
          <a:effectLst/>
        </p:spPr>
      </p:cxnSp>
      <p:cxnSp>
        <p:nvCxnSpPr>
          <p:cNvPr id="16" name="Straight Connector 15">
            <a:extLst>
              <a:ext uri="{FF2B5EF4-FFF2-40B4-BE49-F238E27FC236}">
                <a16:creationId xmlns:a16="http://schemas.microsoft.com/office/drawing/2014/main" id="{CD79C6AC-4E13-2160-0FDA-DE2FD1F2EBFF}"/>
              </a:ext>
            </a:extLst>
          </p:cNvPr>
          <p:cNvCxnSpPr>
            <a:cxnSpLocks/>
          </p:cNvCxnSpPr>
          <p:nvPr/>
        </p:nvCxnSpPr>
        <p:spPr>
          <a:xfrm>
            <a:off x="270985" y="2077837"/>
            <a:ext cx="2747133" cy="0"/>
          </a:xfrm>
          <a:prstGeom prst="line">
            <a:avLst/>
          </a:prstGeom>
          <a:noFill/>
          <a:ln w="12700" cap="flat" cmpd="sng" algn="ctr">
            <a:solidFill>
              <a:srgbClr val="0E2841"/>
            </a:solidFill>
            <a:prstDash val="solid"/>
            <a:miter lim="800000"/>
          </a:ln>
          <a:effectLst/>
        </p:spPr>
      </p:cxnSp>
      <p:cxnSp>
        <p:nvCxnSpPr>
          <p:cNvPr id="17" name="Straight Connector 16">
            <a:extLst>
              <a:ext uri="{FF2B5EF4-FFF2-40B4-BE49-F238E27FC236}">
                <a16:creationId xmlns:a16="http://schemas.microsoft.com/office/drawing/2014/main" id="{5CAA2ED6-F748-1173-B1FC-2245DE9E4ECA}"/>
              </a:ext>
            </a:extLst>
          </p:cNvPr>
          <p:cNvCxnSpPr>
            <a:cxnSpLocks/>
          </p:cNvCxnSpPr>
          <p:nvPr/>
        </p:nvCxnSpPr>
        <p:spPr>
          <a:xfrm>
            <a:off x="3348867" y="2077837"/>
            <a:ext cx="2747133" cy="0"/>
          </a:xfrm>
          <a:prstGeom prst="line">
            <a:avLst/>
          </a:prstGeom>
          <a:noFill/>
          <a:ln w="12700" cap="flat" cmpd="sng" algn="ctr">
            <a:solidFill>
              <a:srgbClr val="0E2841"/>
            </a:solidFill>
            <a:prstDash val="solid"/>
            <a:miter lim="800000"/>
          </a:ln>
          <a:effectLst/>
        </p:spPr>
      </p:cxnSp>
      <p:cxnSp>
        <p:nvCxnSpPr>
          <p:cNvPr id="18" name="Straight Connector 17">
            <a:extLst>
              <a:ext uri="{FF2B5EF4-FFF2-40B4-BE49-F238E27FC236}">
                <a16:creationId xmlns:a16="http://schemas.microsoft.com/office/drawing/2014/main" id="{3BC7A7C0-5B86-7A84-AD86-47A63C3E1FC3}"/>
              </a:ext>
            </a:extLst>
          </p:cNvPr>
          <p:cNvCxnSpPr>
            <a:cxnSpLocks/>
          </p:cNvCxnSpPr>
          <p:nvPr/>
        </p:nvCxnSpPr>
        <p:spPr>
          <a:xfrm>
            <a:off x="6308835" y="2091825"/>
            <a:ext cx="2747133" cy="0"/>
          </a:xfrm>
          <a:prstGeom prst="line">
            <a:avLst/>
          </a:prstGeom>
          <a:noFill/>
          <a:ln w="12700" cap="flat" cmpd="sng" algn="ctr">
            <a:solidFill>
              <a:srgbClr val="0E2841"/>
            </a:solidFill>
            <a:prstDash val="solid"/>
            <a:miter lim="800000"/>
          </a:ln>
          <a:effectLst/>
        </p:spPr>
      </p:cxnSp>
    </p:spTree>
    <p:extLst>
      <p:ext uri="{BB962C8B-B14F-4D97-AF65-F5344CB8AC3E}">
        <p14:creationId xmlns:p14="http://schemas.microsoft.com/office/powerpoint/2010/main" val="260626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a:solidFill>
                  <a:prstClr val="white"/>
                </a:solidFill>
                <a:latin typeface="Source Sans Pro" panose="020B0503030403020204" pitchFamily="34" charset="0"/>
                <a:ea typeface="Source Sans Pro" panose="020B0503030403020204" pitchFamily="34" charset="0"/>
              </a:rPr>
              <a:t>Components of the NSPS</a:t>
            </a:r>
          </a:p>
        </p:txBody>
      </p:sp>
      <p:grpSp>
        <p:nvGrpSpPr>
          <p:cNvPr id="3" name="Group 2">
            <a:extLst>
              <a:ext uri="{FF2B5EF4-FFF2-40B4-BE49-F238E27FC236}">
                <a16:creationId xmlns:a16="http://schemas.microsoft.com/office/drawing/2014/main" id="{A37A791D-340E-5166-6FA4-D970B10B0430}"/>
              </a:ext>
            </a:extLst>
          </p:cNvPr>
          <p:cNvGrpSpPr/>
          <p:nvPr/>
        </p:nvGrpSpPr>
        <p:grpSpPr>
          <a:xfrm>
            <a:off x="4876371" y="2199978"/>
            <a:ext cx="5112870" cy="961985"/>
            <a:chOff x="4812363" y="1994223"/>
            <a:chExt cx="5112870" cy="961985"/>
          </a:xfrm>
        </p:grpSpPr>
        <p:sp>
          <p:nvSpPr>
            <p:cNvPr id="4" name="Rectangle 3">
              <a:extLst>
                <a:ext uri="{FF2B5EF4-FFF2-40B4-BE49-F238E27FC236}">
                  <a16:creationId xmlns:a16="http://schemas.microsoft.com/office/drawing/2014/main" id="{69893057-DDEC-4233-3C16-B8BD19E70268}"/>
                </a:ext>
              </a:extLst>
            </p:cNvPr>
            <p:cNvSpPr/>
            <p:nvPr/>
          </p:nvSpPr>
          <p:spPr>
            <a:xfrm>
              <a:off x="4812363" y="1994223"/>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368300" algn="l" defTabSz="684213"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rPr>
                <a:t>NETEC</a:t>
              </a:r>
            </a:p>
          </p:txBody>
        </p:sp>
        <p:sp>
          <p:nvSpPr>
            <p:cNvPr id="5" name="Rectangle 4">
              <a:extLst>
                <a:ext uri="{FF2B5EF4-FFF2-40B4-BE49-F238E27FC236}">
                  <a16:creationId xmlns:a16="http://schemas.microsoft.com/office/drawing/2014/main" id="{EF0F8BDF-A613-84A7-DBEB-6584F0C81A8C}"/>
                </a:ext>
              </a:extLst>
            </p:cNvPr>
            <p:cNvSpPr/>
            <p:nvPr/>
          </p:nvSpPr>
          <p:spPr>
            <a:xfrm>
              <a:off x="6410220" y="1994223"/>
              <a:ext cx="3515013" cy="96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8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Is the NSPS Coordinating Body and provides resources to NSPS members</a:t>
              </a:r>
            </a:p>
          </p:txBody>
        </p:sp>
      </p:grpSp>
      <p:grpSp>
        <p:nvGrpSpPr>
          <p:cNvPr id="6" name="Group 5">
            <a:extLst>
              <a:ext uri="{FF2B5EF4-FFF2-40B4-BE49-F238E27FC236}">
                <a16:creationId xmlns:a16="http://schemas.microsoft.com/office/drawing/2014/main" id="{95749F95-B8C7-4C5C-E350-E61C858CCB85}"/>
              </a:ext>
            </a:extLst>
          </p:cNvPr>
          <p:cNvGrpSpPr/>
          <p:nvPr/>
        </p:nvGrpSpPr>
        <p:grpSpPr>
          <a:xfrm>
            <a:off x="4876371" y="3254153"/>
            <a:ext cx="5112872" cy="961985"/>
            <a:chOff x="4812363" y="3395950"/>
            <a:chExt cx="5112872" cy="961985"/>
          </a:xfrm>
        </p:grpSpPr>
        <p:sp>
          <p:nvSpPr>
            <p:cNvPr id="8" name="Rectangle 7">
              <a:extLst>
                <a:ext uri="{FF2B5EF4-FFF2-40B4-BE49-F238E27FC236}">
                  <a16:creationId xmlns:a16="http://schemas.microsoft.com/office/drawing/2014/main" id="{D6D9BF98-891A-888B-EC93-CD4B31D44365}"/>
                </a:ext>
              </a:extLst>
            </p:cNvPr>
            <p:cNvSpPr/>
            <p:nvPr/>
          </p:nvSpPr>
          <p:spPr>
            <a:xfrm>
              <a:off x="4812363" y="3395950"/>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368300" algn="l" defTabSz="684213"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rPr>
                <a:t>Level 1 </a:t>
              </a:r>
              <a:r>
                <a:rPr kumimoji="0" lang="en-US" sz="20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rPr>
                <a:t>RESPTCs</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9" name="Rectangle 8">
              <a:extLst>
                <a:ext uri="{FF2B5EF4-FFF2-40B4-BE49-F238E27FC236}">
                  <a16:creationId xmlns:a16="http://schemas.microsoft.com/office/drawing/2014/main" id="{F9D98307-F1B9-0008-AE9E-DC603FD51FD7}"/>
                </a:ext>
              </a:extLst>
            </p:cNvPr>
            <p:cNvSpPr/>
            <p:nvPr/>
          </p:nvSpPr>
          <p:spPr>
            <a:xfrm>
              <a:off x="6410221" y="3395950"/>
              <a:ext cx="3515014" cy="96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684213" rtl="0" eaLnBrk="1" fontAlgn="base" latinLnBrk="0" hangingPunct="1">
                <a:lnSpc>
                  <a:spcPct val="100000"/>
                </a:lnSpc>
                <a:spcBef>
                  <a:spcPct val="20000"/>
                </a:spcBef>
                <a:spcAft>
                  <a:spcPct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Provides regional coordination and outreach, resources, &amp; highly specialized care</a:t>
              </a:r>
            </a:p>
          </p:txBody>
        </p:sp>
      </p:grpSp>
      <p:grpSp>
        <p:nvGrpSpPr>
          <p:cNvPr id="10" name="Group 9">
            <a:extLst>
              <a:ext uri="{FF2B5EF4-FFF2-40B4-BE49-F238E27FC236}">
                <a16:creationId xmlns:a16="http://schemas.microsoft.com/office/drawing/2014/main" id="{333ED13B-136F-FC4F-FD80-785418227866}"/>
              </a:ext>
            </a:extLst>
          </p:cNvPr>
          <p:cNvGrpSpPr/>
          <p:nvPr/>
        </p:nvGrpSpPr>
        <p:grpSpPr>
          <a:xfrm>
            <a:off x="4876371" y="4308328"/>
            <a:ext cx="5112872" cy="961985"/>
            <a:chOff x="4812363" y="4733879"/>
            <a:chExt cx="5112872" cy="961985"/>
          </a:xfrm>
        </p:grpSpPr>
        <p:sp>
          <p:nvSpPr>
            <p:cNvPr id="11" name="Rectangle 10">
              <a:extLst>
                <a:ext uri="{FF2B5EF4-FFF2-40B4-BE49-F238E27FC236}">
                  <a16:creationId xmlns:a16="http://schemas.microsoft.com/office/drawing/2014/main" id="{7757AC19-738D-AEB0-4637-231CBF012DF5}"/>
                </a:ext>
              </a:extLst>
            </p:cNvPr>
            <p:cNvSpPr/>
            <p:nvPr/>
          </p:nvSpPr>
          <p:spPr>
            <a:xfrm>
              <a:off x="4812363" y="4733879"/>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368300" algn="l" defTabSz="684213"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rPr>
                <a:t>Level 2</a:t>
              </a:r>
            </a:p>
            <a:p>
              <a:pPr marL="0" marR="0" lvl="0" indent="-368300" algn="l" defTabSz="684213"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rPr>
                <a:t>SPTCs</a:t>
              </a:r>
            </a:p>
          </p:txBody>
        </p:sp>
        <p:sp>
          <p:nvSpPr>
            <p:cNvPr id="12" name="Rectangle 11">
              <a:extLst>
                <a:ext uri="{FF2B5EF4-FFF2-40B4-BE49-F238E27FC236}">
                  <a16:creationId xmlns:a16="http://schemas.microsoft.com/office/drawing/2014/main" id="{4F0EED8E-6E7A-2EC5-A3BD-9880BAED9880}"/>
                </a:ext>
              </a:extLst>
            </p:cNvPr>
            <p:cNvSpPr/>
            <p:nvPr/>
          </p:nvSpPr>
          <p:spPr>
            <a:xfrm>
              <a:off x="6410221" y="4733879"/>
              <a:ext cx="3515014" cy="96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684213" rtl="0" eaLnBrk="1" fontAlgn="base" latinLnBrk="0" hangingPunct="1">
                <a:lnSpc>
                  <a:spcPct val="100000"/>
                </a:lnSpc>
                <a:spcBef>
                  <a:spcPct val="20000"/>
                </a:spcBef>
                <a:spcAft>
                  <a:spcPct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Provides highly specialized care for the duration of illness</a:t>
              </a:r>
            </a:p>
          </p:txBody>
        </p:sp>
      </p:grpSp>
      <p:grpSp>
        <p:nvGrpSpPr>
          <p:cNvPr id="13" name="Group 12">
            <a:extLst>
              <a:ext uri="{FF2B5EF4-FFF2-40B4-BE49-F238E27FC236}">
                <a16:creationId xmlns:a16="http://schemas.microsoft.com/office/drawing/2014/main" id="{D106035E-61B4-E88E-839D-04567714F86B}"/>
              </a:ext>
            </a:extLst>
          </p:cNvPr>
          <p:cNvGrpSpPr/>
          <p:nvPr/>
        </p:nvGrpSpPr>
        <p:grpSpPr>
          <a:xfrm rot="16200000">
            <a:off x="1595629" y="3114196"/>
            <a:ext cx="3856794" cy="2203883"/>
            <a:chOff x="2304657" y="2494608"/>
            <a:chExt cx="7408936" cy="4233678"/>
          </a:xfrm>
        </p:grpSpPr>
        <p:sp>
          <p:nvSpPr>
            <p:cNvPr id="14" name="Freeform 5">
              <a:extLst>
                <a:ext uri="{FF2B5EF4-FFF2-40B4-BE49-F238E27FC236}">
                  <a16:creationId xmlns:a16="http://schemas.microsoft.com/office/drawing/2014/main" id="{94C39918-2D91-D3E2-226C-D29C6E0BAE4C}"/>
                </a:ext>
              </a:extLst>
            </p:cNvPr>
            <p:cNvSpPr>
              <a:spLocks/>
            </p:cNvSpPr>
            <p:nvPr/>
          </p:nvSpPr>
          <p:spPr bwMode="auto">
            <a:xfrm rot="16200000" flipH="1">
              <a:off x="5350025" y="3411529"/>
              <a:ext cx="1311589" cy="3972548"/>
            </a:xfrm>
            <a:custGeom>
              <a:avLst/>
              <a:gdLst>
                <a:gd name="T0" fmla="*/ 593 w 593"/>
                <a:gd name="T1" fmla="*/ 0 h 1797"/>
                <a:gd name="T2" fmla="*/ 593 w 593"/>
                <a:gd name="T3" fmla="*/ 305 h 1797"/>
                <a:gd name="T4" fmla="*/ 0 w 593"/>
                <a:gd name="T5" fmla="*/ 899 h 1797"/>
                <a:gd name="T6" fmla="*/ 593 w 593"/>
                <a:gd name="T7" fmla="*/ 1493 h 1797"/>
                <a:gd name="T8" fmla="*/ 593 w 593"/>
                <a:gd name="T9" fmla="*/ 1493 h 1797"/>
                <a:gd name="T10" fmla="*/ 593 w 593"/>
                <a:gd name="T11" fmla="*/ 1797 h 1797"/>
              </a:gdLst>
              <a:ahLst/>
              <a:cxnLst>
                <a:cxn ang="0">
                  <a:pos x="T0" y="T1"/>
                </a:cxn>
                <a:cxn ang="0">
                  <a:pos x="T2" y="T3"/>
                </a:cxn>
                <a:cxn ang="0">
                  <a:pos x="T4" y="T5"/>
                </a:cxn>
                <a:cxn ang="0">
                  <a:pos x="T6" y="T7"/>
                </a:cxn>
                <a:cxn ang="0">
                  <a:pos x="T8" y="T9"/>
                </a:cxn>
                <a:cxn ang="0">
                  <a:pos x="T10" y="T11"/>
                </a:cxn>
              </a:cxnLst>
              <a:rect l="0" t="0" r="r" b="b"/>
              <a:pathLst>
                <a:path w="593" h="1797">
                  <a:moveTo>
                    <a:pt x="593" y="0"/>
                  </a:moveTo>
                  <a:cubicBezTo>
                    <a:pt x="593" y="305"/>
                    <a:pt x="593" y="305"/>
                    <a:pt x="593" y="305"/>
                  </a:cubicBezTo>
                  <a:cubicBezTo>
                    <a:pt x="265" y="305"/>
                    <a:pt x="0" y="571"/>
                    <a:pt x="0" y="899"/>
                  </a:cubicBezTo>
                  <a:cubicBezTo>
                    <a:pt x="0" y="1227"/>
                    <a:pt x="265" y="1493"/>
                    <a:pt x="593" y="1493"/>
                  </a:cubicBezTo>
                  <a:cubicBezTo>
                    <a:pt x="593" y="1493"/>
                    <a:pt x="593" y="1493"/>
                    <a:pt x="593" y="1493"/>
                  </a:cubicBezTo>
                  <a:cubicBezTo>
                    <a:pt x="593" y="1797"/>
                    <a:pt x="593" y="1797"/>
                    <a:pt x="593" y="1797"/>
                  </a:cubicBezTo>
                </a:path>
              </a:pathLst>
            </a:cu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5" name="Line 7">
              <a:extLst>
                <a:ext uri="{FF2B5EF4-FFF2-40B4-BE49-F238E27FC236}">
                  <a16:creationId xmlns:a16="http://schemas.microsoft.com/office/drawing/2014/main" id="{FA5DCE2F-CCE7-D5FE-819E-A6DCAAA38224}"/>
                </a:ext>
              </a:extLst>
            </p:cNvPr>
            <p:cNvSpPr>
              <a:spLocks noChangeShapeType="1"/>
            </p:cNvSpPr>
            <p:nvPr/>
          </p:nvSpPr>
          <p:spPr bwMode="auto">
            <a:xfrm rot="16200000" flipV="1">
              <a:off x="4661843" y="4553913"/>
              <a:ext cx="476593" cy="500028"/>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6" name="Freeform 8">
              <a:extLst>
                <a:ext uri="{FF2B5EF4-FFF2-40B4-BE49-F238E27FC236}">
                  <a16:creationId xmlns:a16="http://schemas.microsoft.com/office/drawing/2014/main" id="{CD1E5545-097A-4F0D-924B-B45DD5902E45}"/>
                </a:ext>
              </a:extLst>
            </p:cNvPr>
            <p:cNvSpPr>
              <a:spLocks/>
            </p:cNvSpPr>
            <p:nvPr/>
          </p:nvSpPr>
          <p:spPr bwMode="auto">
            <a:xfrm rot="16200000" flipH="1">
              <a:off x="4890569" y="4456615"/>
              <a:ext cx="582929" cy="335994"/>
            </a:xfrm>
            <a:custGeom>
              <a:avLst/>
              <a:gdLst>
                <a:gd name="T0" fmla="*/ 432 w 432"/>
                <a:gd name="T1" fmla="*/ 249 h 249"/>
                <a:gd name="T2" fmla="*/ 0 w 432"/>
                <a:gd name="T3" fmla="*/ 0 h 249"/>
                <a:gd name="T4" fmla="*/ 432 w 432"/>
                <a:gd name="T5" fmla="*/ 249 h 249"/>
              </a:gdLst>
              <a:ahLst/>
              <a:cxnLst>
                <a:cxn ang="0">
                  <a:pos x="T0" y="T1"/>
                </a:cxn>
                <a:cxn ang="0">
                  <a:pos x="T2" y="T3"/>
                </a:cxn>
                <a:cxn ang="0">
                  <a:pos x="T4" y="T5"/>
                </a:cxn>
              </a:cxnLst>
              <a:rect l="0" t="0" r="r" b="b"/>
              <a:pathLst>
                <a:path w="432" h="249">
                  <a:moveTo>
                    <a:pt x="432" y="249"/>
                  </a:moveTo>
                  <a:lnTo>
                    <a:pt x="0" y="0"/>
                  </a:lnTo>
                  <a:lnTo>
                    <a:pt x="432" y="249"/>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7" name="Freeform 10">
              <a:extLst>
                <a:ext uri="{FF2B5EF4-FFF2-40B4-BE49-F238E27FC236}">
                  <a16:creationId xmlns:a16="http://schemas.microsoft.com/office/drawing/2014/main" id="{0B92CA2A-5648-7A00-CA37-C84B9671ED6A}"/>
                </a:ext>
              </a:extLst>
            </p:cNvPr>
            <p:cNvSpPr>
              <a:spLocks/>
            </p:cNvSpPr>
            <p:nvPr/>
          </p:nvSpPr>
          <p:spPr bwMode="auto">
            <a:xfrm rot="16200000" flipH="1">
              <a:off x="5669829" y="4404665"/>
              <a:ext cx="674686" cy="0"/>
            </a:xfrm>
            <a:custGeom>
              <a:avLst/>
              <a:gdLst>
                <a:gd name="T0" fmla="*/ 500 w 500"/>
                <a:gd name="T1" fmla="*/ 0 w 500"/>
                <a:gd name="T2" fmla="*/ 500 w 500"/>
              </a:gdLst>
              <a:ahLst/>
              <a:cxnLst>
                <a:cxn ang="0">
                  <a:pos x="T0" y="0"/>
                </a:cxn>
                <a:cxn ang="0">
                  <a:pos x="T1" y="0"/>
                </a:cxn>
                <a:cxn ang="0">
                  <a:pos x="T2" y="0"/>
                </a:cxn>
              </a:cxnLst>
              <a:rect l="0" t="0" r="r" b="b"/>
              <a:pathLst>
                <a:path w="500">
                  <a:moveTo>
                    <a:pt x="500" y="0"/>
                  </a:moveTo>
                  <a:lnTo>
                    <a:pt x="0" y="0"/>
                  </a:lnTo>
                  <a:lnTo>
                    <a:pt x="500" y="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8" name="Freeform 12">
              <a:extLst>
                <a:ext uri="{FF2B5EF4-FFF2-40B4-BE49-F238E27FC236}">
                  <a16:creationId xmlns:a16="http://schemas.microsoft.com/office/drawing/2014/main" id="{0C5C81FA-42F9-9FD1-274F-2DDD9AA0EFB4}"/>
                </a:ext>
              </a:extLst>
            </p:cNvPr>
            <p:cNvSpPr>
              <a:spLocks/>
            </p:cNvSpPr>
            <p:nvPr/>
          </p:nvSpPr>
          <p:spPr bwMode="auto">
            <a:xfrm rot="16200000" flipH="1">
              <a:off x="6539499" y="4456615"/>
              <a:ext cx="582929" cy="335994"/>
            </a:xfrm>
            <a:custGeom>
              <a:avLst/>
              <a:gdLst>
                <a:gd name="T0" fmla="*/ 432 w 432"/>
                <a:gd name="T1" fmla="*/ 0 h 249"/>
                <a:gd name="T2" fmla="*/ 0 w 432"/>
                <a:gd name="T3" fmla="*/ 249 h 249"/>
                <a:gd name="T4" fmla="*/ 432 w 432"/>
                <a:gd name="T5" fmla="*/ 0 h 249"/>
              </a:gdLst>
              <a:ahLst/>
              <a:cxnLst>
                <a:cxn ang="0">
                  <a:pos x="T0" y="T1"/>
                </a:cxn>
                <a:cxn ang="0">
                  <a:pos x="T2" y="T3"/>
                </a:cxn>
                <a:cxn ang="0">
                  <a:pos x="T4" y="T5"/>
                </a:cxn>
              </a:cxnLst>
              <a:rect l="0" t="0" r="r" b="b"/>
              <a:pathLst>
                <a:path w="432" h="249">
                  <a:moveTo>
                    <a:pt x="432" y="0"/>
                  </a:moveTo>
                  <a:lnTo>
                    <a:pt x="0" y="249"/>
                  </a:lnTo>
                  <a:lnTo>
                    <a:pt x="432" y="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9" name="Line 13">
              <a:extLst>
                <a:ext uri="{FF2B5EF4-FFF2-40B4-BE49-F238E27FC236}">
                  <a16:creationId xmlns:a16="http://schemas.microsoft.com/office/drawing/2014/main" id="{B5C4D29E-EFD4-55AD-3E63-6F0763AC809B}"/>
                </a:ext>
              </a:extLst>
            </p:cNvPr>
            <p:cNvSpPr>
              <a:spLocks noChangeShapeType="1"/>
            </p:cNvSpPr>
            <p:nvPr/>
          </p:nvSpPr>
          <p:spPr bwMode="auto">
            <a:xfrm rot="16200000">
              <a:off x="6894453" y="4495885"/>
              <a:ext cx="487099" cy="582930"/>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20" name="Freeform 14">
              <a:extLst>
                <a:ext uri="{FF2B5EF4-FFF2-40B4-BE49-F238E27FC236}">
                  <a16:creationId xmlns:a16="http://schemas.microsoft.com/office/drawing/2014/main" id="{35E6681F-D0E5-7DE8-3CF8-A95BA8C14161}"/>
                </a:ext>
              </a:extLst>
            </p:cNvPr>
            <p:cNvSpPr>
              <a:spLocks/>
            </p:cNvSpPr>
            <p:nvPr/>
          </p:nvSpPr>
          <p:spPr bwMode="auto">
            <a:xfrm rot="16200000" flipH="1">
              <a:off x="7266810" y="4936992"/>
              <a:ext cx="335993" cy="582929"/>
            </a:xfrm>
            <a:custGeom>
              <a:avLst/>
              <a:gdLst>
                <a:gd name="T0" fmla="*/ 249 w 249"/>
                <a:gd name="T1" fmla="*/ 0 h 432"/>
                <a:gd name="T2" fmla="*/ 0 w 249"/>
                <a:gd name="T3" fmla="*/ 432 h 432"/>
                <a:gd name="T4" fmla="*/ 249 w 249"/>
                <a:gd name="T5" fmla="*/ 0 h 432"/>
              </a:gdLst>
              <a:ahLst/>
              <a:cxnLst>
                <a:cxn ang="0">
                  <a:pos x="T0" y="T1"/>
                </a:cxn>
                <a:cxn ang="0">
                  <a:pos x="T2" y="T3"/>
                </a:cxn>
                <a:cxn ang="0">
                  <a:pos x="T4" y="T5"/>
                </a:cxn>
              </a:cxnLst>
              <a:rect l="0" t="0" r="r" b="b"/>
              <a:pathLst>
                <a:path w="249" h="432">
                  <a:moveTo>
                    <a:pt x="249" y="0"/>
                  </a:moveTo>
                  <a:lnTo>
                    <a:pt x="0" y="432"/>
                  </a:lnTo>
                  <a:lnTo>
                    <a:pt x="249" y="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21" name="Freeform 16">
              <a:extLst>
                <a:ext uri="{FF2B5EF4-FFF2-40B4-BE49-F238E27FC236}">
                  <a16:creationId xmlns:a16="http://schemas.microsoft.com/office/drawing/2014/main" id="{FFA4D8E0-5B52-029E-B610-1075DEE98646}"/>
                </a:ext>
              </a:extLst>
            </p:cNvPr>
            <p:cNvSpPr>
              <a:spLocks/>
            </p:cNvSpPr>
            <p:nvPr/>
          </p:nvSpPr>
          <p:spPr bwMode="auto">
            <a:xfrm rot="16200000" flipH="1">
              <a:off x="4869649" y="2653182"/>
              <a:ext cx="2272341" cy="4541981"/>
            </a:xfrm>
            <a:custGeom>
              <a:avLst/>
              <a:gdLst>
                <a:gd name="T0" fmla="*/ 1027 w 1027"/>
                <a:gd name="T1" fmla="*/ 2055 h 2055"/>
                <a:gd name="T2" fmla="*/ 0 w 1027"/>
                <a:gd name="T3" fmla="*/ 1028 h 2055"/>
                <a:gd name="T4" fmla="*/ 1027 w 1027"/>
                <a:gd name="T5" fmla="*/ 0 h 2055"/>
              </a:gdLst>
              <a:ahLst/>
              <a:cxnLst>
                <a:cxn ang="0">
                  <a:pos x="T0" y="T1"/>
                </a:cxn>
                <a:cxn ang="0">
                  <a:pos x="T2" y="T3"/>
                </a:cxn>
                <a:cxn ang="0">
                  <a:pos x="T4" y="T5"/>
                </a:cxn>
              </a:cxnLst>
              <a:rect l="0" t="0" r="r" b="b"/>
              <a:pathLst>
                <a:path w="1027" h="2055">
                  <a:moveTo>
                    <a:pt x="1027" y="2055"/>
                  </a:moveTo>
                  <a:cubicBezTo>
                    <a:pt x="460" y="2055"/>
                    <a:pt x="0" y="1595"/>
                    <a:pt x="0" y="1028"/>
                  </a:cubicBezTo>
                  <a:cubicBezTo>
                    <a:pt x="0" y="460"/>
                    <a:pt x="460" y="0"/>
                    <a:pt x="1027" y="0"/>
                  </a:cubicBezTo>
                </a:path>
              </a:pathLst>
            </a:cu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22" name="Oval 26">
              <a:extLst>
                <a:ext uri="{FF2B5EF4-FFF2-40B4-BE49-F238E27FC236}">
                  <a16:creationId xmlns:a16="http://schemas.microsoft.com/office/drawing/2014/main" id="{7831DA8D-F413-8C76-C807-3DD5E798B921}"/>
                </a:ext>
              </a:extLst>
            </p:cNvPr>
            <p:cNvSpPr>
              <a:spLocks noChangeArrowheads="1"/>
            </p:cNvSpPr>
            <p:nvPr/>
          </p:nvSpPr>
          <p:spPr bwMode="auto">
            <a:xfrm flipH="1">
              <a:off x="3402773" y="5728395"/>
              <a:ext cx="664118" cy="662549"/>
            </a:xfrm>
            <a:prstGeom prst="ellipse">
              <a:avLst/>
            </a:prstGeom>
            <a:solidFill>
              <a:srgbClr val="0162A7"/>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3" name="Freeform 27">
              <a:extLst>
                <a:ext uri="{FF2B5EF4-FFF2-40B4-BE49-F238E27FC236}">
                  <a16:creationId xmlns:a16="http://schemas.microsoft.com/office/drawing/2014/main" id="{2DE783D8-3217-0B4F-8E7A-791C7141D6F4}"/>
                </a:ext>
              </a:extLst>
            </p:cNvPr>
            <p:cNvSpPr>
              <a:spLocks/>
            </p:cNvSpPr>
            <p:nvPr/>
          </p:nvSpPr>
          <p:spPr bwMode="auto">
            <a:xfrm flipH="1">
              <a:off x="4020902" y="3930467"/>
              <a:ext cx="759891" cy="756750"/>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rgbClr val="0162A7"/>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4" name="Oval 29">
              <a:extLst>
                <a:ext uri="{FF2B5EF4-FFF2-40B4-BE49-F238E27FC236}">
                  <a16:creationId xmlns:a16="http://schemas.microsoft.com/office/drawing/2014/main" id="{06416003-83A0-A64A-8050-3AAAC6395C03}"/>
                </a:ext>
              </a:extLst>
            </p:cNvPr>
            <p:cNvSpPr>
              <a:spLocks noChangeArrowheads="1"/>
            </p:cNvSpPr>
            <p:nvPr/>
          </p:nvSpPr>
          <p:spPr bwMode="auto">
            <a:xfrm flipH="1">
              <a:off x="5673759" y="3342474"/>
              <a:ext cx="664118" cy="662549"/>
            </a:xfrm>
            <a:prstGeom prst="ellipse">
              <a:avLst/>
            </a:prstGeom>
            <a:solidFill>
              <a:srgbClr val="0162A7"/>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25" name="Freeform 31">
              <a:extLst>
                <a:ext uri="{FF2B5EF4-FFF2-40B4-BE49-F238E27FC236}">
                  <a16:creationId xmlns:a16="http://schemas.microsoft.com/office/drawing/2014/main" id="{7B210386-9041-EF34-F09E-4DD6EB0D429B}"/>
                </a:ext>
              </a:extLst>
            </p:cNvPr>
            <p:cNvSpPr>
              <a:spLocks/>
            </p:cNvSpPr>
            <p:nvPr/>
          </p:nvSpPr>
          <p:spPr bwMode="auto">
            <a:xfrm flipH="1">
              <a:off x="7257940" y="3949498"/>
              <a:ext cx="759891" cy="758321"/>
            </a:xfrm>
            <a:custGeom>
              <a:avLst/>
              <a:gdLst>
                <a:gd name="T0" fmla="*/ 36 w 295"/>
                <a:gd name="T1" fmla="*/ 83 h 295"/>
                <a:gd name="T2" fmla="*/ 212 w 295"/>
                <a:gd name="T3" fmla="*/ 36 h 295"/>
                <a:gd name="T4" fmla="*/ 259 w 295"/>
                <a:gd name="T5" fmla="*/ 212 h 295"/>
                <a:gd name="T6" fmla="*/ 83 w 295"/>
                <a:gd name="T7" fmla="*/ 259 h 295"/>
                <a:gd name="T8" fmla="*/ 36 w 295"/>
                <a:gd name="T9" fmla="*/ 83 h 295"/>
              </a:gdLst>
              <a:ahLst/>
              <a:cxnLst>
                <a:cxn ang="0">
                  <a:pos x="T0" y="T1"/>
                </a:cxn>
                <a:cxn ang="0">
                  <a:pos x="T2" y="T3"/>
                </a:cxn>
                <a:cxn ang="0">
                  <a:pos x="T4" y="T5"/>
                </a:cxn>
                <a:cxn ang="0">
                  <a:pos x="T6" y="T7"/>
                </a:cxn>
                <a:cxn ang="0">
                  <a:pos x="T8" y="T9"/>
                </a:cxn>
              </a:cxnLst>
              <a:rect l="0" t="0" r="r" b="b"/>
              <a:pathLst>
                <a:path w="295" h="295">
                  <a:moveTo>
                    <a:pt x="36" y="83"/>
                  </a:moveTo>
                  <a:cubicBezTo>
                    <a:pt x="71" y="21"/>
                    <a:pt x="150" y="0"/>
                    <a:pt x="212" y="36"/>
                  </a:cubicBezTo>
                  <a:cubicBezTo>
                    <a:pt x="274" y="71"/>
                    <a:pt x="295" y="150"/>
                    <a:pt x="259" y="212"/>
                  </a:cubicBezTo>
                  <a:cubicBezTo>
                    <a:pt x="224" y="273"/>
                    <a:pt x="145" y="295"/>
                    <a:pt x="83" y="259"/>
                  </a:cubicBezTo>
                  <a:cubicBezTo>
                    <a:pt x="21" y="223"/>
                    <a:pt x="0" y="145"/>
                    <a:pt x="36" y="83"/>
                  </a:cubicBezTo>
                  <a:close/>
                </a:path>
              </a:pathLst>
            </a:custGeom>
            <a:solidFill>
              <a:srgbClr val="0162A7"/>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pic>
          <p:nvPicPr>
            <p:cNvPr id="26" name="Picture 25" descr="A blue and black logo&#10;&#10;Description automatically generated">
              <a:extLst>
                <a:ext uri="{FF2B5EF4-FFF2-40B4-BE49-F238E27FC236}">
                  <a16:creationId xmlns:a16="http://schemas.microsoft.com/office/drawing/2014/main" id="{2EECC9BE-0A8B-6148-2B5B-9FE938F2B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5158786" y="5360237"/>
              <a:ext cx="1432794" cy="1303304"/>
            </a:xfrm>
            <a:prstGeom prst="rect">
              <a:avLst/>
            </a:prstGeom>
          </p:spPr>
        </p:pic>
        <p:sp>
          <p:nvSpPr>
            <p:cNvPr id="27" name="Oval 32">
              <a:extLst>
                <a:ext uri="{FF2B5EF4-FFF2-40B4-BE49-F238E27FC236}">
                  <a16:creationId xmlns:a16="http://schemas.microsoft.com/office/drawing/2014/main" id="{BBA72E01-D335-A550-431B-D0FE3722274B}"/>
                </a:ext>
              </a:extLst>
            </p:cNvPr>
            <p:cNvSpPr>
              <a:spLocks noChangeArrowheads="1"/>
            </p:cNvSpPr>
            <p:nvPr/>
          </p:nvSpPr>
          <p:spPr bwMode="auto">
            <a:xfrm flipH="1">
              <a:off x="7882235" y="5704254"/>
              <a:ext cx="664118" cy="662549"/>
            </a:xfrm>
            <a:prstGeom prst="ellipse">
              <a:avLst/>
            </a:prstGeom>
            <a:solidFill>
              <a:srgbClr val="0162A7"/>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28" name="Freeform 16">
              <a:extLst>
                <a:ext uri="{FF2B5EF4-FFF2-40B4-BE49-F238E27FC236}">
                  <a16:creationId xmlns:a16="http://schemas.microsoft.com/office/drawing/2014/main" id="{6725AA37-59D0-A2C3-85FD-6BAE063651E8}"/>
                </a:ext>
              </a:extLst>
            </p:cNvPr>
            <p:cNvSpPr>
              <a:spLocks/>
            </p:cNvSpPr>
            <p:nvPr/>
          </p:nvSpPr>
          <p:spPr bwMode="auto">
            <a:xfrm rot="16200000" flipH="1">
              <a:off x="4277153" y="1074604"/>
              <a:ext cx="3457334" cy="6910558"/>
            </a:xfrm>
            <a:custGeom>
              <a:avLst/>
              <a:gdLst>
                <a:gd name="T0" fmla="*/ 1027 w 1027"/>
                <a:gd name="T1" fmla="*/ 2055 h 2055"/>
                <a:gd name="T2" fmla="*/ 0 w 1027"/>
                <a:gd name="T3" fmla="*/ 1028 h 2055"/>
                <a:gd name="T4" fmla="*/ 1027 w 1027"/>
                <a:gd name="T5" fmla="*/ 0 h 2055"/>
              </a:gdLst>
              <a:ahLst/>
              <a:cxnLst>
                <a:cxn ang="0">
                  <a:pos x="T0" y="T1"/>
                </a:cxn>
                <a:cxn ang="0">
                  <a:pos x="T2" y="T3"/>
                </a:cxn>
                <a:cxn ang="0">
                  <a:pos x="T4" y="T5"/>
                </a:cxn>
              </a:cxnLst>
              <a:rect l="0" t="0" r="r" b="b"/>
              <a:pathLst>
                <a:path w="1027" h="2055">
                  <a:moveTo>
                    <a:pt x="1027" y="2055"/>
                  </a:moveTo>
                  <a:cubicBezTo>
                    <a:pt x="460" y="2055"/>
                    <a:pt x="0" y="1595"/>
                    <a:pt x="0" y="1028"/>
                  </a:cubicBezTo>
                  <a:cubicBezTo>
                    <a:pt x="0" y="460"/>
                    <a:pt x="460" y="0"/>
                    <a:pt x="1027" y="0"/>
                  </a:cubicBezTo>
                </a:path>
              </a:pathLst>
            </a:custGeom>
            <a:noFill/>
            <a:ln w="71438" cap="flat">
              <a:solidFill>
                <a:srgbClr val="E4E4E4"/>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29" name="Freeform 27">
              <a:extLst>
                <a:ext uri="{FF2B5EF4-FFF2-40B4-BE49-F238E27FC236}">
                  <a16:creationId xmlns:a16="http://schemas.microsoft.com/office/drawing/2014/main" id="{ED4CD82D-011F-0523-588F-160EC43B7C74}"/>
                </a:ext>
              </a:extLst>
            </p:cNvPr>
            <p:cNvSpPr>
              <a:spLocks/>
            </p:cNvSpPr>
            <p:nvPr/>
          </p:nvSpPr>
          <p:spPr bwMode="auto">
            <a:xfrm flipH="1">
              <a:off x="3026678" y="3759187"/>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chemeClr val="bg1"/>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0" name="Freeform 27">
              <a:extLst>
                <a:ext uri="{FF2B5EF4-FFF2-40B4-BE49-F238E27FC236}">
                  <a16:creationId xmlns:a16="http://schemas.microsoft.com/office/drawing/2014/main" id="{1E86EBD2-BE50-13BD-DC52-E3B4B1F2223F}"/>
                </a:ext>
              </a:extLst>
            </p:cNvPr>
            <p:cNvSpPr>
              <a:spLocks/>
            </p:cNvSpPr>
            <p:nvPr/>
          </p:nvSpPr>
          <p:spPr bwMode="auto">
            <a:xfrm flipH="1">
              <a:off x="3669949" y="3120441"/>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rgbClr val="22BAA3"/>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1" name="Freeform 27">
              <a:extLst>
                <a:ext uri="{FF2B5EF4-FFF2-40B4-BE49-F238E27FC236}">
                  <a16:creationId xmlns:a16="http://schemas.microsoft.com/office/drawing/2014/main" id="{EB8A8349-7A25-C4B9-9FF1-3976965B4DA1}"/>
                </a:ext>
              </a:extLst>
            </p:cNvPr>
            <p:cNvSpPr>
              <a:spLocks/>
            </p:cNvSpPr>
            <p:nvPr/>
          </p:nvSpPr>
          <p:spPr bwMode="auto">
            <a:xfrm flipH="1">
              <a:off x="2502944" y="4855040"/>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rgbClr val="22BAA3"/>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2" name="Freeform 27">
              <a:extLst>
                <a:ext uri="{FF2B5EF4-FFF2-40B4-BE49-F238E27FC236}">
                  <a16:creationId xmlns:a16="http://schemas.microsoft.com/office/drawing/2014/main" id="{E5D539DB-46D9-3FB2-1736-489391D37153}"/>
                </a:ext>
              </a:extLst>
            </p:cNvPr>
            <p:cNvSpPr>
              <a:spLocks/>
            </p:cNvSpPr>
            <p:nvPr/>
          </p:nvSpPr>
          <p:spPr bwMode="auto">
            <a:xfrm flipH="1">
              <a:off x="2304657" y="5728395"/>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chemeClr val="bg1"/>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3" name="Freeform 27">
              <a:extLst>
                <a:ext uri="{FF2B5EF4-FFF2-40B4-BE49-F238E27FC236}">
                  <a16:creationId xmlns:a16="http://schemas.microsoft.com/office/drawing/2014/main" id="{00F284A3-2924-963A-2115-F9B2B81465ED}"/>
                </a:ext>
              </a:extLst>
            </p:cNvPr>
            <p:cNvSpPr>
              <a:spLocks/>
            </p:cNvSpPr>
            <p:nvPr/>
          </p:nvSpPr>
          <p:spPr bwMode="auto">
            <a:xfrm flipH="1">
              <a:off x="5299458" y="2519250"/>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chemeClr val="bg1"/>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4" name="Freeform 27">
              <a:extLst>
                <a:ext uri="{FF2B5EF4-FFF2-40B4-BE49-F238E27FC236}">
                  <a16:creationId xmlns:a16="http://schemas.microsoft.com/office/drawing/2014/main" id="{4A393BD6-CB53-EF42-AE48-469AD0AA4A18}"/>
                </a:ext>
              </a:extLst>
            </p:cNvPr>
            <p:cNvSpPr>
              <a:spLocks/>
            </p:cNvSpPr>
            <p:nvPr/>
          </p:nvSpPr>
          <p:spPr bwMode="auto">
            <a:xfrm flipH="1">
              <a:off x="6179573" y="2494608"/>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rgbClr val="22BAA3"/>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5" name="Freeform 27">
              <a:extLst>
                <a:ext uri="{FF2B5EF4-FFF2-40B4-BE49-F238E27FC236}">
                  <a16:creationId xmlns:a16="http://schemas.microsoft.com/office/drawing/2014/main" id="{83C68BA3-1BB3-B509-B249-EE72B063E057}"/>
                </a:ext>
              </a:extLst>
            </p:cNvPr>
            <p:cNvSpPr>
              <a:spLocks/>
            </p:cNvSpPr>
            <p:nvPr/>
          </p:nvSpPr>
          <p:spPr bwMode="auto">
            <a:xfrm flipH="1">
              <a:off x="7669795" y="3067526"/>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chemeClr val="bg1"/>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6" name="Freeform 27">
              <a:extLst>
                <a:ext uri="{FF2B5EF4-FFF2-40B4-BE49-F238E27FC236}">
                  <a16:creationId xmlns:a16="http://schemas.microsoft.com/office/drawing/2014/main" id="{1E05B235-CA45-94D7-2D32-A48FC4507785}"/>
                </a:ext>
              </a:extLst>
            </p:cNvPr>
            <p:cNvSpPr>
              <a:spLocks/>
            </p:cNvSpPr>
            <p:nvPr/>
          </p:nvSpPr>
          <p:spPr bwMode="auto">
            <a:xfrm flipH="1">
              <a:off x="8396227" y="3725902"/>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rgbClr val="22BAA3"/>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7" name="Freeform 27">
              <a:extLst>
                <a:ext uri="{FF2B5EF4-FFF2-40B4-BE49-F238E27FC236}">
                  <a16:creationId xmlns:a16="http://schemas.microsoft.com/office/drawing/2014/main" id="{07A10729-3D69-1117-A60C-0503DC4D7982}"/>
                </a:ext>
              </a:extLst>
            </p:cNvPr>
            <p:cNvSpPr>
              <a:spLocks/>
            </p:cNvSpPr>
            <p:nvPr/>
          </p:nvSpPr>
          <p:spPr bwMode="auto">
            <a:xfrm flipH="1">
              <a:off x="8995205" y="4901136"/>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chemeClr val="bg1"/>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8" name="Freeform 27">
              <a:extLst>
                <a:ext uri="{FF2B5EF4-FFF2-40B4-BE49-F238E27FC236}">
                  <a16:creationId xmlns:a16="http://schemas.microsoft.com/office/drawing/2014/main" id="{A25B9371-12AB-58CA-56A5-59BDEC490B35}"/>
                </a:ext>
              </a:extLst>
            </p:cNvPr>
            <p:cNvSpPr>
              <a:spLocks/>
            </p:cNvSpPr>
            <p:nvPr/>
          </p:nvSpPr>
          <p:spPr bwMode="auto">
            <a:xfrm flipH="1">
              <a:off x="9169933" y="5816240"/>
              <a:ext cx="543660" cy="541413"/>
            </a:xfrm>
            <a:custGeom>
              <a:avLst/>
              <a:gdLst>
                <a:gd name="T0" fmla="*/ 259 w 295"/>
                <a:gd name="T1" fmla="*/ 83 h 294"/>
                <a:gd name="T2" fmla="*/ 212 w 295"/>
                <a:gd name="T3" fmla="*/ 259 h 294"/>
                <a:gd name="T4" fmla="*/ 36 w 295"/>
                <a:gd name="T5" fmla="*/ 212 h 294"/>
                <a:gd name="T6" fmla="*/ 83 w 295"/>
                <a:gd name="T7" fmla="*/ 35 h 294"/>
                <a:gd name="T8" fmla="*/ 259 w 295"/>
                <a:gd name="T9" fmla="*/ 83 h 294"/>
              </a:gdLst>
              <a:ahLst/>
              <a:cxnLst>
                <a:cxn ang="0">
                  <a:pos x="T0" y="T1"/>
                </a:cxn>
                <a:cxn ang="0">
                  <a:pos x="T2" y="T3"/>
                </a:cxn>
                <a:cxn ang="0">
                  <a:pos x="T4" y="T5"/>
                </a:cxn>
                <a:cxn ang="0">
                  <a:pos x="T6" y="T7"/>
                </a:cxn>
                <a:cxn ang="0">
                  <a:pos x="T8" y="T9"/>
                </a:cxn>
              </a:cxnLst>
              <a:rect l="0" t="0" r="r" b="b"/>
              <a:pathLst>
                <a:path w="295" h="294">
                  <a:moveTo>
                    <a:pt x="259" y="83"/>
                  </a:moveTo>
                  <a:cubicBezTo>
                    <a:pt x="295" y="144"/>
                    <a:pt x="274" y="223"/>
                    <a:pt x="212" y="259"/>
                  </a:cubicBezTo>
                  <a:cubicBezTo>
                    <a:pt x="150" y="294"/>
                    <a:pt x="71" y="273"/>
                    <a:pt x="36" y="212"/>
                  </a:cubicBezTo>
                  <a:cubicBezTo>
                    <a:pt x="0" y="150"/>
                    <a:pt x="21" y="71"/>
                    <a:pt x="83" y="35"/>
                  </a:cubicBezTo>
                  <a:cubicBezTo>
                    <a:pt x="145" y="0"/>
                    <a:pt x="224" y="21"/>
                    <a:pt x="259" y="83"/>
                  </a:cubicBezTo>
                  <a:close/>
                </a:path>
              </a:pathLst>
            </a:custGeom>
            <a:solidFill>
              <a:srgbClr val="22BAA3"/>
            </a:solidFill>
            <a:ln w="76200">
              <a:solidFill>
                <a:sysClr val="window" lastClr="FFFFFF">
                  <a:lumMod val="85000"/>
                </a:sysClr>
              </a:solidFill>
            </a:ln>
          </p:spPr>
          <p:txBody>
            <a:bodyPr vert="horz" wrap="square" lIns="0" tIns="0" rIns="0" bIns="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grpSp>
          <p:nvGrpSpPr>
            <p:cNvPr id="39" name="Group 38">
              <a:extLst>
                <a:ext uri="{FF2B5EF4-FFF2-40B4-BE49-F238E27FC236}">
                  <a16:creationId xmlns:a16="http://schemas.microsoft.com/office/drawing/2014/main" id="{D73AC800-51FC-8F6D-1053-726289D97556}"/>
                </a:ext>
              </a:extLst>
            </p:cNvPr>
            <p:cNvGrpSpPr/>
            <p:nvPr/>
          </p:nvGrpSpPr>
          <p:grpSpPr>
            <a:xfrm>
              <a:off x="3517455" y="3624014"/>
              <a:ext cx="696153" cy="637443"/>
              <a:chOff x="3403155" y="2915370"/>
              <a:chExt cx="696153" cy="637443"/>
            </a:xfrm>
          </p:grpSpPr>
          <p:sp>
            <p:nvSpPr>
              <p:cNvPr id="51" name="Line 7">
                <a:extLst>
                  <a:ext uri="{FF2B5EF4-FFF2-40B4-BE49-F238E27FC236}">
                    <a16:creationId xmlns:a16="http://schemas.microsoft.com/office/drawing/2014/main" id="{22495E85-CB1A-5ADD-A062-C49C02FB48ED}"/>
                  </a:ext>
                </a:extLst>
              </p:cNvPr>
              <p:cNvSpPr>
                <a:spLocks noChangeShapeType="1"/>
              </p:cNvSpPr>
              <p:nvPr/>
            </p:nvSpPr>
            <p:spPr bwMode="auto">
              <a:xfrm rot="16200000" flipV="1">
                <a:off x="3597947" y="3203945"/>
                <a:ext cx="154076" cy="543660"/>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52" name="Line 7">
                <a:extLst>
                  <a:ext uri="{FF2B5EF4-FFF2-40B4-BE49-F238E27FC236}">
                    <a16:creationId xmlns:a16="http://schemas.microsoft.com/office/drawing/2014/main" id="{B03A5E6C-3D80-D614-5992-BD1FED32F3D0}"/>
                  </a:ext>
                </a:extLst>
              </p:cNvPr>
              <p:cNvSpPr>
                <a:spLocks noChangeShapeType="1"/>
              </p:cNvSpPr>
              <p:nvPr/>
            </p:nvSpPr>
            <p:spPr bwMode="auto">
              <a:xfrm rot="16200000" flipV="1">
                <a:off x="3808480" y="3039067"/>
                <a:ext cx="414526" cy="167131"/>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sp>
          <p:nvSpPr>
            <p:cNvPr id="40" name="Line 7">
              <a:extLst>
                <a:ext uri="{FF2B5EF4-FFF2-40B4-BE49-F238E27FC236}">
                  <a16:creationId xmlns:a16="http://schemas.microsoft.com/office/drawing/2014/main" id="{091D6E80-3B0F-3BCD-A5B2-656C0652E15C}"/>
                </a:ext>
              </a:extLst>
            </p:cNvPr>
            <p:cNvSpPr>
              <a:spLocks noChangeShapeType="1"/>
            </p:cNvSpPr>
            <p:nvPr/>
          </p:nvSpPr>
          <p:spPr bwMode="auto">
            <a:xfrm rot="16200000" flipV="1">
              <a:off x="2972117" y="5274370"/>
              <a:ext cx="480552" cy="505783"/>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41" name="Line 7">
              <a:extLst>
                <a:ext uri="{FF2B5EF4-FFF2-40B4-BE49-F238E27FC236}">
                  <a16:creationId xmlns:a16="http://schemas.microsoft.com/office/drawing/2014/main" id="{1039B980-4633-F0B3-9816-E34F4167E71B}"/>
                </a:ext>
              </a:extLst>
            </p:cNvPr>
            <p:cNvSpPr>
              <a:spLocks noChangeShapeType="1"/>
            </p:cNvSpPr>
            <p:nvPr/>
          </p:nvSpPr>
          <p:spPr bwMode="auto">
            <a:xfrm rot="16200000" flipV="1">
              <a:off x="3102602" y="5766980"/>
              <a:ext cx="10841" cy="575882"/>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nvGrpSpPr>
            <p:cNvPr id="42" name="Group 41">
              <a:extLst>
                <a:ext uri="{FF2B5EF4-FFF2-40B4-BE49-F238E27FC236}">
                  <a16:creationId xmlns:a16="http://schemas.microsoft.com/office/drawing/2014/main" id="{9138C482-838F-592C-5B18-AB98214715FC}"/>
                </a:ext>
              </a:extLst>
            </p:cNvPr>
            <p:cNvGrpSpPr/>
            <p:nvPr/>
          </p:nvGrpSpPr>
          <p:grpSpPr>
            <a:xfrm rot="3020387">
              <a:off x="5745016" y="2811483"/>
              <a:ext cx="589426" cy="560426"/>
              <a:chOff x="3417740" y="2992386"/>
              <a:chExt cx="747876" cy="560426"/>
            </a:xfrm>
          </p:grpSpPr>
          <p:sp>
            <p:nvSpPr>
              <p:cNvPr id="49" name="Line 7">
                <a:extLst>
                  <a:ext uri="{FF2B5EF4-FFF2-40B4-BE49-F238E27FC236}">
                    <a16:creationId xmlns:a16="http://schemas.microsoft.com/office/drawing/2014/main" id="{32E2CC95-4494-30FB-F9C9-12BB253753DF}"/>
                  </a:ext>
                </a:extLst>
              </p:cNvPr>
              <p:cNvSpPr>
                <a:spLocks noChangeShapeType="1"/>
              </p:cNvSpPr>
              <p:nvPr/>
            </p:nvSpPr>
            <p:spPr bwMode="auto">
              <a:xfrm rot="16200000" flipV="1">
                <a:off x="3657697" y="3263696"/>
                <a:ext cx="49159" cy="529074"/>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50" name="Line 7">
                <a:extLst>
                  <a:ext uri="{FF2B5EF4-FFF2-40B4-BE49-F238E27FC236}">
                    <a16:creationId xmlns:a16="http://schemas.microsoft.com/office/drawing/2014/main" id="{5CE8C80A-0BAE-64D9-D19B-E14FCBB67DBB}"/>
                  </a:ext>
                </a:extLst>
              </p:cNvPr>
              <p:cNvSpPr>
                <a:spLocks noChangeShapeType="1"/>
              </p:cNvSpPr>
              <p:nvPr/>
            </p:nvSpPr>
            <p:spPr bwMode="auto">
              <a:xfrm rot="16200000" flipV="1">
                <a:off x="3884370" y="3063561"/>
                <a:ext cx="352422" cy="210071"/>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grpSp>
          <p:nvGrpSpPr>
            <p:cNvPr id="43" name="Group 42">
              <a:extLst>
                <a:ext uri="{FF2B5EF4-FFF2-40B4-BE49-F238E27FC236}">
                  <a16:creationId xmlns:a16="http://schemas.microsoft.com/office/drawing/2014/main" id="{E9132397-79F7-9E3A-14BB-0144AE9DC433}"/>
                </a:ext>
              </a:extLst>
            </p:cNvPr>
            <p:cNvGrpSpPr/>
            <p:nvPr/>
          </p:nvGrpSpPr>
          <p:grpSpPr>
            <a:xfrm rot="5829874">
              <a:off x="7771593" y="3552813"/>
              <a:ext cx="579251" cy="705171"/>
              <a:chOff x="3508784" y="2847642"/>
              <a:chExt cx="579251" cy="705171"/>
            </a:xfrm>
          </p:grpSpPr>
          <p:sp>
            <p:nvSpPr>
              <p:cNvPr id="47" name="Line 7">
                <a:extLst>
                  <a:ext uri="{FF2B5EF4-FFF2-40B4-BE49-F238E27FC236}">
                    <a16:creationId xmlns:a16="http://schemas.microsoft.com/office/drawing/2014/main" id="{4B9CFDB0-6D9F-B01E-2487-C7FB7697861C}"/>
                  </a:ext>
                </a:extLst>
              </p:cNvPr>
              <p:cNvSpPr>
                <a:spLocks noChangeShapeType="1"/>
              </p:cNvSpPr>
              <p:nvPr/>
            </p:nvSpPr>
            <p:spPr bwMode="auto">
              <a:xfrm rot="16200000" flipV="1">
                <a:off x="3664723" y="3270721"/>
                <a:ext cx="126153" cy="438031"/>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48" name="Line 7">
                <a:extLst>
                  <a:ext uri="{FF2B5EF4-FFF2-40B4-BE49-F238E27FC236}">
                    <a16:creationId xmlns:a16="http://schemas.microsoft.com/office/drawing/2014/main" id="{62B37029-2A47-A05D-0FE8-C7EC2860D98F}"/>
                  </a:ext>
                </a:extLst>
              </p:cNvPr>
              <p:cNvSpPr>
                <a:spLocks noChangeShapeType="1"/>
              </p:cNvSpPr>
              <p:nvPr/>
            </p:nvSpPr>
            <p:spPr bwMode="auto">
              <a:xfrm rot="16200000" flipV="1">
                <a:off x="3809734" y="2955190"/>
                <a:ext cx="385849" cy="170753"/>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grpSp>
          <p:nvGrpSpPr>
            <p:cNvPr id="44" name="Group 43">
              <a:extLst>
                <a:ext uri="{FF2B5EF4-FFF2-40B4-BE49-F238E27FC236}">
                  <a16:creationId xmlns:a16="http://schemas.microsoft.com/office/drawing/2014/main" id="{D36112CD-8165-626F-C9DA-B51B479E738E}"/>
                </a:ext>
              </a:extLst>
            </p:cNvPr>
            <p:cNvGrpSpPr/>
            <p:nvPr/>
          </p:nvGrpSpPr>
          <p:grpSpPr>
            <a:xfrm rot="6570202">
              <a:off x="8513275" y="5366051"/>
              <a:ext cx="816324" cy="777508"/>
              <a:chOff x="3385625" y="3126113"/>
              <a:chExt cx="720513" cy="426701"/>
            </a:xfrm>
          </p:grpSpPr>
          <p:sp>
            <p:nvSpPr>
              <p:cNvPr id="45" name="Line 7">
                <a:extLst>
                  <a:ext uri="{FF2B5EF4-FFF2-40B4-BE49-F238E27FC236}">
                    <a16:creationId xmlns:a16="http://schemas.microsoft.com/office/drawing/2014/main" id="{6F1C4A6B-38A7-6D89-51F0-D543864DCEF8}"/>
                  </a:ext>
                </a:extLst>
              </p:cNvPr>
              <p:cNvSpPr>
                <a:spLocks noChangeShapeType="1"/>
              </p:cNvSpPr>
              <p:nvPr/>
            </p:nvSpPr>
            <p:spPr bwMode="auto">
              <a:xfrm rot="16200000" flipV="1">
                <a:off x="3549515" y="3155514"/>
                <a:ext cx="233410" cy="561189"/>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46" name="Line 7">
                <a:extLst>
                  <a:ext uri="{FF2B5EF4-FFF2-40B4-BE49-F238E27FC236}">
                    <a16:creationId xmlns:a16="http://schemas.microsoft.com/office/drawing/2014/main" id="{51519018-2B98-64E0-2CED-052C0CE54DD9}"/>
                  </a:ext>
                </a:extLst>
              </p:cNvPr>
              <p:cNvSpPr>
                <a:spLocks noChangeShapeType="1"/>
              </p:cNvSpPr>
              <p:nvPr/>
            </p:nvSpPr>
            <p:spPr bwMode="auto">
              <a:xfrm rot="16200000" flipV="1">
                <a:off x="3836508" y="3200042"/>
                <a:ext cx="343559" cy="195701"/>
              </a:xfrm>
              <a:prstGeom prst="line">
                <a:avLst/>
              </a:prstGeom>
              <a:noFill/>
              <a:ln w="71438" cap="flat">
                <a:solidFill>
                  <a:sysClr val="window" lastClr="FFFFFF">
                    <a:lumMod val="85000"/>
                  </a:sys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grpSp>
      <p:sp>
        <p:nvSpPr>
          <p:cNvPr id="53" name="Text Placeholder 2">
            <a:extLst>
              <a:ext uri="{FF2B5EF4-FFF2-40B4-BE49-F238E27FC236}">
                <a16:creationId xmlns:a16="http://schemas.microsoft.com/office/drawing/2014/main" id="{7F83E8C5-7226-2DB2-F34C-E66A37C1682C}"/>
              </a:ext>
            </a:extLst>
          </p:cNvPr>
          <p:cNvSpPr txBox="1">
            <a:spLocks/>
          </p:cNvSpPr>
          <p:nvPr/>
        </p:nvSpPr>
        <p:spPr>
          <a:xfrm>
            <a:off x="533908" y="1449088"/>
            <a:ext cx="11252200" cy="593038"/>
          </a:xfrm>
          <a:prstGeom prst="rect">
            <a:avLst/>
          </a:prstGeom>
        </p:spPr>
        <p:txBody>
          <a:bodyPr lIns="0" tIns="0" rIns="0" anchor="ctr"/>
          <a:lstStyle>
            <a:lvl1pPr marL="0" indent="0" algn="l" defTabSz="914378" rtl="0" eaLnBrk="1" latinLnBrk="0" hangingPunct="1">
              <a:spcBef>
                <a:spcPts val="0"/>
              </a:spcBef>
              <a:spcAft>
                <a:spcPts val="1000"/>
              </a:spcAft>
              <a:buSzPct val="100000"/>
              <a:buFont typeface="Arial" panose="020B0604020202020204" pitchFamily="34" charset="0"/>
              <a:buNone/>
              <a:defRPr sz="12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378" rtl="0" eaLnBrk="1" latinLnBrk="0" hangingPunct="1">
              <a:spcBef>
                <a:spcPts val="0"/>
              </a:spcBef>
              <a:spcAft>
                <a:spcPts val="1000"/>
              </a:spcAft>
              <a:buClrTx/>
              <a:buSzPct val="100000"/>
              <a:buFont typeface="Arial"/>
              <a:buNone/>
              <a:defRPr lang="en-US" sz="12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76396" indent="-176396" algn="l" defTabSz="914378"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356391" indent="-176396" algn="l" defTabSz="914378" rtl="0" eaLnBrk="1" latinLnBrk="0" hangingPunct="1">
              <a:spcBef>
                <a:spcPts val="0"/>
              </a:spcBef>
              <a:spcAft>
                <a:spcPts val="1000"/>
              </a:spcAft>
              <a:buClrTx/>
              <a:buSzPct val="100000"/>
              <a:buFont typeface="Verdana" panose="020B0604030504040204" pitchFamily="34" charset="0"/>
              <a:buChar char="−"/>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32787" indent="-176396" algn="l" defTabSz="798493" rtl="0" eaLnBrk="1" latinLnBrk="0" hangingPunct="1">
              <a:spcBef>
                <a:spcPts val="0"/>
              </a:spcBef>
              <a:spcAft>
                <a:spcPts val="1000"/>
              </a:spcAft>
              <a:buClrTx/>
              <a:buSzPct val="100000"/>
              <a:buFont typeface="Verdana" panose="020B0604030504040204" pitchFamily="34" charset="0"/>
              <a:buChar char="−"/>
              <a:tabLst/>
              <a:defRPr lang="en-US" sz="12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532787" indent="-176396" algn="l" defTabSz="91437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8"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a:lstStyle>
          <a:p>
            <a:pPr marL="0" marR="0" lvl="0" indent="0" algn="l" defTabSz="914378" rtl="0" eaLnBrk="1" fontAlgn="auto" latinLnBrk="0" hangingPunct="1">
              <a:lnSpc>
                <a:spcPct val="100000"/>
              </a:lnSpc>
              <a:spcBef>
                <a:spcPts val="0"/>
              </a:spcBef>
              <a:spcAft>
                <a:spcPts val="1000"/>
              </a:spcAft>
              <a:buClrTx/>
              <a:buSzPct val="100000"/>
              <a:buFont typeface="Arial" panose="020B0604020202020204" pitchFamily="34" charset="0"/>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Calibri"/>
              </a:rPr>
              <a:t>The NSPS is a </a:t>
            </a:r>
            <a:r>
              <a:rPr kumimoji="0" lang="en-US" sz="1800" b="1"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Calibri"/>
              </a:rPr>
              <a:t>hub-and-spoke model </a:t>
            </a:r>
            <a:r>
              <a:rPr kumimoji="0" lang="en-US" sz="1800" b="0" i="0" u="none" strike="noStrike" kern="1200" cap="none" spc="0" normalizeH="0" baseline="0" noProof="0">
                <a:ln>
                  <a:noFill/>
                </a:ln>
                <a:solidFill>
                  <a:prstClr val="black">
                    <a:lumMod val="75000"/>
                    <a:lumOff val="25000"/>
                  </a:prstClr>
                </a:solidFill>
                <a:effectLst/>
                <a:uLnTx/>
                <a:uFillTx/>
                <a:latin typeface="Source Sans Pro" panose="020B0503030403020204" pitchFamily="34" charset="0"/>
                <a:ea typeface="Source Sans Pro" panose="020B0503030403020204" pitchFamily="34" charset="0"/>
                <a:cs typeface="Calibri"/>
              </a:rPr>
              <a:t>where ‘hubs’ (Level 1s) provide supporting centralized services to the ‘spokes’ within their domains (Level 2-4s)</a:t>
            </a:r>
          </a:p>
        </p:txBody>
      </p:sp>
      <p:grpSp>
        <p:nvGrpSpPr>
          <p:cNvPr id="54" name="Group 53">
            <a:extLst>
              <a:ext uri="{FF2B5EF4-FFF2-40B4-BE49-F238E27FC236}">
                <a16:creationId xmlns:a16="http://schemas.microsoft.com/office/drawing/2014/main" id="{5513B488-4966-51AF-75AE-B75E03A7920E}"/>
              </a:ext>
            </a:extLst>
          </p:cNvPr>
          <p:cNvGrpSpPr/>
          <p:nvPr/>
        </p:nvGrpSpPr>
        <p:grpSpPr>
          <a:xfrm>
            <a:off x="4869091" y="5362503"/>
            <a:ext cx="5120152" cy="961985"/>
            <a:chOff x="4805083" y="5156748"/>
            <a:chExt cx="5120152" cy="961985"/>
          </a:xfrm>
        </p:grpSpPr>
        <p:sp>
          <p:nvSpPr>
            <p:cNvPr id="55" name="Rectangle 54">
              <a:extLst>
                <a:ext uri="{FF2B5EF4-FFF2-40B4-BE49-F238E27FC236}">
                  <a16:creationId xmlns:a16="http://schemas.microsoft.com/office/drawing/2014/main" id="{256D9DB4-4D5A-2840-76E7-02314FE551F2}"/>
                </a:ext>
              </a:extLst>
            </p:cNvPr>
            <p:cNvSpPr/>
            <p:nvPr/>
          </p:nvSpPr>
          <p:spPr>
            <a:xfrm>
              <a:off x="4805083" y="5156748"/>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368300" algn="l" defTabSz="684213" rtl="0" eaLnBrk="1" fontAlgn="base" latinLnBrk="0" hangingPunct="1">
                <a:lnSpc>
                  <a:spcPct val="100000"/>
                </a:lnSpc>
                <a:spcBef>
                  <a:spcPct val="20000"/>
                </a:spcBef>
                <a:spcAft>
                  <a:spcPct val="0"/>
                </a:spcAft>
                <a:buClrTx/>
                <a:buSzTx/>
                <a:buFontTx/>
                <a:buNone/>
                <a:tabLst/>
                <a:defRPr/>
              </a:pPr>
              <a:r>
                <a:rPr kumimoji="0" lang="en-US" sz="20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rPr>
                <a:t>Levels 3 and 4</a:t>
              </a:r>
            </a:p>
          </p:txBody>
        </p:sp>
        <p:sp>
          <p:nvSpPr>
            <p:cNvPr id="56" name="Rectangle 55">
              <a:extLst>
                <a:ext uri="{FF2B5EF4-FFF2-40B4-BE49-F238E27FC236}">
                  <a16:creationId xmlns:a16="http://schemas.microsoft.com/office/drawing/2014/main" id="{D196348C-B1CD-74BC-1829-B0E02256CBAF}"/>
                </a:ext>
              </a:extLst>
            </p:cNvPr>
            <p:cNvSpPr/>
            <p:nvPr/>
          </p:nvSpPr>
          <p:spPr>
            <a:xfrm>
              <a:off x="6402941" y="5156748"/>
              <a:ext cx="3522294" cy="96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l" defTabSz="684213" rtl="0" eaLnBrk="1" fontAlgn="base" latinLnBrk="0" hangingPunct="1">
                <a:lnSpc>
                  <a:spcPct val="100000"/>
                </a:lnSpc>
                <a:spcBef>
                  <a:spcPct val="20000"/>
                </a:spcBef>
                <a:spcAft>
                  <a:spcPct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Provides short term safe care and/or coordinates rapid patient transfer to a Level 1 or 2</a:t>
              </a:r>
            </a:p>
          </p:txBody>
        </p:sp>
      </p:grpSp>
      <p:sp>
        <p:nvSpPr>
          <p:cNvPr id="57" name="TextBox 56">
            <a:extLst>
              <a:ext uri="{FF2B5EF4-FFF2-40B4-BE49-F238E27FC236}">
                <a16:creationId xmlns:a16="http://schemas.microsoft.com/office/drawing/2014/main" id="{7EDF93DF-1A81-E341-E923-C55F22E5DF79}"/>
              </a:ext>
            </a:extLst>
          </p:cNvPr>
          <p:cNvSpPr txBox="1"/>
          <p:nvPr/>
        </p:nvSpPr>
        <p:spPr>
          <a:xfrm>
            <a:off x="1729970" y="6494998"/>
            <a:ext cx="840496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A6A6A6"/>
                </a:solidFill>
                <a:effectLst/>
                <a:uLnTx/>
                <a:uFillTx/>
                <a:latin typeface="Source Sans Pro" panose="020B0503030403020204" pitchFamily="34" charset="0"/>
                <a:ea typeface="Source Sans Pro" panose="020B0503030403020204" pitchFamily="34" charset="0"/>
                <a:cs typeface="+mn-cs"/>
              </a:rPr>
              <a:t>EMS and public health connects facilities throughout the NSPS.</a:t>
            </a:r>
            <a:endParaRPr kumimoji="0" lang="en-US" sz="1800" b="1" i="0" u="none" strike="noStrike" kern="1200" cap="none" spc="0" normalizeH="0" baseline="0" noProof="0">
              <a:ln>
                <a:noFill/>
              </a:ln>
              <a:solidFill>
                <a:srgbClr val="A6A6A6"/>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734837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a:solidFill>
                  <a:prstClr val="white"/>
                </a:solidFill>
                <a:latin typeface="Source Sans Pro" panose="020B0503030403020204" pitchFamily="34" charset="0"/>
                <a:ea typeface="Source Sans Pro" panose="020B0503030403020204" pitchFamily="34" charset="0"/>
              </a:rPr>
              <a:t>Inspiration for a Tiered System of Care</a:t>
            </a:r>
          </a:p>
        </p:txBody>
      </p:sp>
      <p:grpSp>
        <p:nvGrpSpPr>
          <p:cNvPr id="3" name="Group 2">
            <a:extLst>
              <a:ext uri="{FF2B5EF4-FFF2-40B4-BE49-F238E27FC236}">
                <a16:creationId xmlns:a16="http://schemas.microsoft.com/office/drawing/2014/main" id="{C0647F00-1460-B3CE-42D2-A246B06E799C}"/>
              </a:ext>
            </a:extLst>
          </p:cNvPr>
          <p:cNvGrpSpPr/>
          <p:nvPr/>
        </p:nvGrpSpPr>
        <p:grpSpPr>
          <a:xfrm>
            <a:off x="469900" y="2033611"/>
            <a:ext cx="11353800" cy="2653290"/>
            <a:chOff x="383138" y="2002320"/>
            <a:chExt cx="11425726" cy="3091892"/>
          </a:xfrm>
        </p:grpSpPr>
        <p:sp>
          <p:nvSpPr>
            <p:cNvPr id="4" name="Rectangle 3">
              <a:extLst>
                <a:ext uri="{FF2B5EF4-FFF2-40B4-BE49-F238E27FC236}">
                  <a16:creationId xmlns:a16="http://schemas.microsoft.com/office/drawing/2014/main" id="{24E40229-5189-482C-67DE-C5848E6B3D0B}"/>
                </a:ext>
              </a:extLst>
            </p:cNvPr>
            <p:cNvSpPr/>
            <p:nvPr/>
          </p:nvSpPr>
          <p:spPr bwMode="gray">
            <a:xfrm>
              <a:off x="383139" y="2002321"/>
              <a:ext cx="11425724" cy="1799558"/>
            </a:xfrm>
            <a:prstGeom prst="rect">
              <a:avLst/>
            </a:prstGeom>
            <a:solidFill>
              <a:srgbClr val="F2F2F2"/>
            </a:solidFill>
            <a:ln w="19050" algn="ctr">
              <a:noFill/>
              <a:miter lim="800000"/>
              <a:headEnd/>
              <a:tailEnd/>
            </a:ln>
          </p:spPr>
          <p:txBody>
            <a:bodyPr wrap="square" lIns="65303" tIns="65303" rIns="65303" bIns="65303" rtlCol="0" anchor="ctr"/>
            <a:lstStyle/>
            <a:p>
              <a:pPr marL="0" marR="0" lvl="0" indent="0" algn="ctr" defTabSz="671718" rtl="0" eaLnBrk="1" fontAlgn="base" latinLnBrk="0" hangingPunct="1">
                <a:lnSpc>
                  <a:spcPct val="106000"/>
                </a:lnSpc>
                <a:spcBef>
                  <a:spcPct val="0"/>
                </a:spcBef>
                <a:spcAft>
                  <a:spcPct val="0"/>
                </a:spcAft>
                <a:buClrTx/>
                <a:buSzTx/>
                <a:buFontTx/>
                <a:buNone/>
                <a:tabLst/>
                <a:defRPr/>
              </a:pPr>
              <a:endParaRPr kumimoji="0" lang="en-US" sz="1175"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sym typeface="Gotham Book" charset="0"/>
              </a:endParaRPr>
            </a:p>
          </p:txBody>
        </p:sp>
        <p:sp>
          <p:nvSpPr>
            <p:cNvPr id="5" name="AutoShape 12">
              <a:extLst>
                <a:ext uri="{FF2B5EF4-FFF2-40B4-BE49-F238E27FC236}">
                  <a16:creationId xmlns:a16="http://schemas.microsoft.com/office/drawing/2014/main" id="{145AD0F6-9AED-DC9F-540D-04DF42DA2543}"/>
                </a:ext>
              </a:extLst>
            </p:cNvPr>
            <p:cNvSpPr>
              <a:spLocks noChangeArrowheads="1"/>
            </p:cNvSpPr>
            <p:nvPr/>
          </p:nvSpPr>
          <p:spPr bwMode="auto">
            <a:xfrm rot="5400000">
              <a:off x="4550055" y="-2164597"/>
              <a:ext cx="3091892" cy="11425726"/>
            </a:xfrm>
            <a:prstGeom prst="homePlate">
              <a:avLst>
                <a:gd name="adj" fmla="val 100000"/>
              </a:avLst>
            </a:prstGeom>
            <a:solidFill>
              <a:srgbClr val="F2F2F2"/>
            </a:solidFill>
            <a:ln w="6350" algn="ctr">
              <a:noFill/>
              <a:miter lim="800000"/>
              <a:headEnd/>
              <a:tailEnd/>
            </a:ln>
          </p:spPr>
          <p:txBody>
            <a:bodyPr wrap="square" lIns="65303" tIns="65303" rIns="65303" bIns="65303" anchor="ctr"/>
            <a:lstStyle/>
            <a:p>
              <a:pPr marL="0" marR="0" lvl="0" indent="0" algn="ctr" defTabSz="671718" rtl="0" eaLnBrk="1" fontAlgn="base" latinLnBrk="0" hangingPunct="1">
                <a:lnSpc>
                  <a:spcPct val="100000"/>
                </a:lnSpc>
                <a:spcBef>
                  <a:spcPct val="0"/>
                </a:spcBef>
                <a:spcAft>
                  <a:spcPct val="0"/>
                </a:spcAft>
                <a:buClrTx/>
                <a:buSzTx/>
                <a:buFontTx/>
                <a:buNone/>
                <a:tabLst/>
                <a:defRPr/>
              </a:pPr>
              <a:endParaRPr kumimoji="0" lang="en-US" sz="1028" b="0" i="0" u="none" strike="noStrike" kern="1200" cap="none" spc="0" normalizeH="0" baseline="0" noProof="0">
                <a:ln>
                  <a:noFill/>
                </a:ln>
                <a:solidFill>
                  <a:srgbClr val="343434"/>
                </a:solidFill>
                <a:effectLst/>
                <a:uLnTx/>
                <a:uFillTx/>
                <a:latin typeface="Source Sans Pro" panose="020B0503030403020204" pitchFamily="34" charset="0"/>
                <a:ea typeface="Source Sans Pro" panose="020B0503030403020204" pitchFamily="34" charset="0"/>
                <a:cs typeface="+mn-cs"/>
                <a:sym typeface="Gotham Book" charset="0"/>
              </a:endParaRPr>
            </a:p>
          </p:txBody>
        </p:sp>
      </p:grpSp>
      <p:sp>
        <p:nvSpPr>
          <p:cNvPr id="6" name="Title 4">
            <a:extLst>
              <a:ext uri="{FF2B5EF4-FFF2-40B4-BE49-F238E27FC236}">
                <a16:creationId xmlns:a16="http://schemas.microsoft.com/office/drawing/2014/main" id="{63EC1B86-FC42-504E-4EEB-36BFF3A1EEE7}"/>
              </a:ext>
            </a:extLst>
          </p:cNvPr>
          <p:cNvSpPr txBox="1">
            <a:spLocks/>
          </p:cNvSpPr>
          <p:nvPr/>
        </p:nvSpPr>
        <p:spPr bwMode="gray">
          <a:xfrm>
            <a:off x="559384" y="1604536"/>
            <a:ext cx="11297233" cy="369332"/>
          </a:xfrm>
          <a:prstGeom prst="rect">
            <a:avLst/>
          </a:prstGeom>
        </p:spPr>
        <p:txBody>
          <a:bodyPr vert="horz" lIns="0" tIns="0" rIns="0" bIns="0" rtlCol="0" anchor="ctr"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j-cs"/>
              </a:rPr>
              <a:t>The NSPS is inspired by other systems of care such as the trauma, stroke, and burn systems</a:t>
            </a:r>
          </a:p>
        </p:txBody>
      </p:sp>
      <p:sp>
        <p:nvSpPr>
          <p:cNvPr id="8" name="Rectangle 7">
            <a:extLst>
              <a:ext uri="{FF2B5EF4-FFF2-40B4-BE49-F238E27FC236}">
                <a16:creationId xmlns:a16="http://schemas.microsoft.com/office/drawing/2014/main" id="{25464579-9E8B-153B-609F-A80B354BDCA0}"/>
              </a:ext>
            </a:extLst>
          </p:cNvPr>
          <p:cNvSpPr/>
          <p:nvPr/>
        </p:nvSpPr>
        <p:spPr bwMode="gray">
          <a:xfrm>
            <a:off x="5136781" y="3851139"/>
            <a:ext cx="2142441" cy="368928"/>
          </a:xfrm>
          <a:prstGeom prst="rect">
            <a:avLst/>
          </a:prstGeom>
          <a:noFill/>
          <a:ln w="19050" algn="ctr">
            <a:noFill/>
            <a:miter lim="800000"/>
            <a:headEnd/>
            <a:tailEnd/>
          </a:ln>
        </p:spPr>
        <p:txBody>
          <a:bodyPr wrap="square" lIns="65303" tIns="65303" rIns="65303" bIns="65303" rtlCol="0" anchor="ctr"/>
          <a:lstStyle/>
          <a:p>
            <a:pPr marL="0" marR="0" lvl="0" indent="0" algn="ctr" defTabSz="671718" rtl="0" eaLnBrk="1" fontAlgn="base" latinLnBrk="0" hangingPunct="1">
              <a:lnSpc>
                <a:spcPct val="106000"/>
              </a:lnSpc>
              <a:spcBef>
                <a:spcPct val="0"/>
              </a:spcBef>
              <a:spcAft>
                <a:spcPct val="0"/>
              </a:spcAft>
              <a:buClrTx/>
              <a:buSzTx/>
              <a:buFontTx/>
              <a:buNone/>
              <a:tabLst/>
              <a:defRPr/>
            </a:pPr>
            <a:r>
              <a:rPr kumimoji="0" lang="en-US" sz="1800" b="0" i="1" u="none" strike="noStrike" kern="1200" cap="none" spc="0" normalizeH="0" baseline="0" noProof="0">
                <a:ln>
                  <a:noFill/>
                </a:ln>
                <a:solidFill>
                  <a:sysClr val="windowText" lastClr="000000"/>
                </a:solidFill>
                <a:effectLst/>
                <a:uLnTx/>
                <a:uFillTx/>
                <a:latin typeface="Source Sans Pro" panose="020B0503030403020204" pitchFamily="34" charset="0"/>
                <a:ea typeface="Source Sans Pro" panose="020B0503030403020204" pitchFamily="34" charset="0"/>
                <a:cs typeface="+mn-cs"/>
                <a:sym typeface="Gotham Book" charset="0"/>
              </a:rPr>
              <a:t>Tiered systems of care are common in healthcare</a:t>
            </a:r>
          </a:p>
        </p:txBody>
      </p:sp>
      <p:grpSp>
        <p:nvGrpSpPr>
          <p:cNvPr id="9" name="Group 8">
            <a:extLst>
              <a:ext uri="{FF2B5EF4-FFF2-40B4-BE49-F238E27FC236}">
                <a16:creationId xmlns:a16="http://schemas.microsoft.com/office/drawing/2014/main" id="{7B0192FC-3CE9-D6CB-F043-9D4C1F287E2E}"/>
              </a:ext>
            </a:extLst>
          </p:cNvPr>
          <p:cNvGrpSpPr/>
          <p:nvPr/>
        </p:nvGrpSpPr>
        <p:grpSpPr>
          <a:xfrm>
            <a:off x="3030875" y="4960148"/>
            <a:ext cx="6136100" cy="1739109"/>
            <a:chOff x="3514545" y="4675492"/>
            <a:chExt cx="5813740" cy="1739109"/>
          </a:xfrm>
        </p:grpSpPr>
        <p:sp>
          <p:nvSpPr>
            <p:cNvPr id="10" name="Rectangle 9">
              <a:extLst>
                <a:ext uri="{FF2B5EF4-FFF2-40B4-BE49-F238E27FC236}">
                  <a16:creationId xmlns:a16="http://schemas.microsoft.com/office/drawing/2014/main" id="{A1959168-67BB-0162-F878-E3B9CEF75CB2}"/>
                </a:ext>
              </a:extLst>
            </p:cNvPr>
            <p:cNvSpPr/>
            <p:nvPr/>
          </p:nvSpPr>
          <p:spPr>
            <a:xfrm>
              <a:off x="3514545" y="4675492"/>
              <a:ext cx="5813740" cy="1739109"/>
            </a:xfrm>
            <a:prstGeom prst="rect">
              <a:avLst/>
            </a:prstGeom>
            <a:solidFill>
              <a:schemeClr val="bg1"/>
            </a:solidFill>
            <a:ln w="19050" cap="flat" cmpd="sng" algn="ctr">
              <a:solidFill>
                <a:schemeClr val="bg1">
                  <a:lumMod val="65000"/>
                </a:schemeClr>
              </a:solidFill>
              <a:prstDash val="solid"/>
            </a:ln>
            <a:effectLst>
              <a:outerShdw blurRad="50800" dist="38100" dir="2700000" algn="tl" rotWithShape="0">
                <a:prstClr val="black">
                  <a:alpha val="40000"/>
                </a:prstClr>
              </a:outerShdw>
            </a:effectLst>
          </p:spPr>
          <p:txBody>
            <a:bodyPr wrap="square" lIns="0" tIns="0" rIns="0" bIns="0" rtlCol="0" anchor="ctr">
              <a:noAutofit/>
            </a:bodyPr>
            <a:lstStyle/>
            <a:p>
              <a:pPr marL="147167" marR="0" lvl="0" indent="0" algn="l" defTabSz="671718" rtl="0" eaLnBrk="1" fontAlgn="base" latinLnBrk="0" hangingPunct="1">
                <a:lnSpc>
                  <a:spcPct val="100000"/>
                </a:lnSpc>
                <a:spcBef>
                  <a:spcPct val="0"/>
                </a:spcBef>
                <a:spcAft>
                  <a:spcPct val="0"/>
                </a:spcAft>
                <a:buClrTx/>
                <a:buSzTx/>
                <a:buFontTx/>
                <a:buNone/>
                <a:tabLst/>
                <a:defRPr/>
              </a:pPr>
              <a:r>
                <a:rPr kumimoji="0" lang="en-US" sz="2057" b="0"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Segoe UI Light" panose="020B0502040204020203" pitchFamily="34" charset="0"/>
                  <a:sym typeface="Gotham Book" charset="0"/>
                </a:rPr>
                <a:t>Faster</a:t>
              </a:r>
            </a:p>
          </p:txBody>
        </p:sp>
        <p:sp>
          <p:nvSpPr>
            <p:cNvPr id="11" name="object 4">
              <a:extLst>
                <a:ext uri="{FF2B5EF4-FFF2-40B4-BE49-F238E27FC236}">
                  <a16:creationId xmlns:a16="http://schemas.microsoft.com/office/drawing/2014/main" id="{84BDA388-2CE2-CAC7-E484-CFF557986077}"/>
                </a:ext>
              </a:extLst>
            </p:cNvPr>
            <p:cNvSpPr txBox="1"/>
            <p:nvPr/>
          </p:nvSpPr>
          <p:spPr>
            <a:xfrm>
              <a:off x="3683827" y="5537667"/>
              <a:ext cx="5498665" cy="706347"/>
            </a:xfrm>
            <a:prstGeom prst="rect">
              <a:avLst/>
            </a:prstGeom>
          </p:spPr>
          <p:txBody>
            <a:bodyPr vert="horz" wrap="square" lIns="0" tIns="0" rIns="0" bIns="0" rtlCol="0">
              <a:spAutoFit/>
            </a:bodyPr>
            <a:lstStyle/>
            <a:p>
              <a:pPr marL="12700" marR="0" lvl="0" indent="0" algn="l" defTabSz="914400" rtl="0" eaLnBrk="1" fontAlgn="auto" latinLnBrk="0" hangingPunct="1">
                <a:lnSpc>
                  <a:spcPct val="85000"/>
                </a:lnSpc>
                <a:spcBef>
                  <a:spcPts val="0"/>
                </a:spcBef>
                <a:spcAft>
                  <a:spcPts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hronicle Display Black" charset="0"/>
                </a:rPr>
                <a:t>A tiered, national, coordinated System of Care that has increasing capabilities to safely and quickly care for suspected or confirmed </a:t>
              </a:r>
              <a:r>
                <a:rPr kumimoji="0" lang="en-US" sz="1800" b="0" i="1"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mn-cs"/>
                </a:rPr>
                <a:t>patients with a special pathogen</a:t>
              </a:r>
            </a:p>
          </p:txBody>
        </p:sp>
      </p:grpSp>
      <p:sp>
        <p:nvSpPr>
          <p:cNvPr id="12" name="object 4">
            <a:extLst>
              <a:ext uri="{FF2B5EF4-FFF2-40B4-BE49-F238E27FC236}">
                <a16:creationId xmlns:a16="http://schemas.microsoft.com/office/drawing/2014/main" id="{64C4444E-A7D4-3DD5-39E6-B7032C87F26B}"/>
              </a:ext>
            </a:extLst>
          </p:cNvPr>
          <p:cNvSpPr txBox="1"/>
          <p:nvPr/>
        </p:nvSpPr>
        <p:spPr>
          <a:xfrm>
            <a:off x="812486" y="2364138"/>
            <a:ext cx="3001878" cy="784830"/>
          </a:xfrm>
          <a:prstGeom prst="rect">
            <a:avLst/>
          </a:prstGeom>
        </p:spPr>
        <p:txBody>
          <a:bodyPr vert="horz" wrap="square" lIns="0" tIns="0" rIns="0" bIns="0" rtlCol="0">
            <a:spAutoFit/>
          </a:bodyPr>
          <a:lstStyle/>
          <a:p>
            <a:pPr marL="12700" marR="0" lvl="0" indent="0" algn="l"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hronicle Display Black" charset="0"/>
              </a:rPr>
              <a:t>The Trauma System </a:t>
            </a: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hronicle Display Black" charset="0"/>
              </a:rPr>
              <a:t>has 3 different levels with increasing capabilities </a:t>
            </a:r>
          </a:p>
        </p:txBody>
      </p:sp>
      <p:sp>
        <p:nvSpPr>
          <p:cNvPr id="13" name="object 4">
            <a:extLst>
              <a:ext uri="{FF2B5EF4-FFF2-40B4-BE49-F238E27FC236}">
                <a16:creationId xmlns:a16="http://schemas.microsoft.com/office/drawing/2014/main" id="{E83EFAF4-8887-FFD1-E830-B4241968263F}"/>
              </a:ext>
            </a:extLst>
          </p:cNvPr>
          <p:cNvSpPr txBox="1"/>
          <p:nvPr/>
        </p:nvSpPr>
        <p:spPr>
          <a:xfrm>
            <a:off x="4823144" y="2393704"/>
            <a:ext cx="3001878" cy="784830"/>
          </a:xfrm>
          <a:prstGeom prst="rect">
            <a:avLst/>
          </a:prstGeom>
        </p:spPr>
        <p:txBody>
          <a:bodyPr vert="horz" wrap="square" lIns="0" tIns="0" rIns="0" bIns="0" rtlCol="0">
            <a:spAutoFit/>
          </a:bodyPr>
          <a:lstStyle/>
          <a:p>
            <a:pPr marL="12700" marR="0" lvl="0" indent="0" algn="l"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hronicle Display Black" charset="0"/>
              </a:rPr>
              <a:t>The Stroke System </a:t>
            </a:r>
            <a:r>
              <a:rPr kumimoji="0" lang="en-US" sz="2000" b="0"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hronicle Display Black" charset="0"/>
              </a:rPr>
              <a:t>has 4 different levels with increasing capabilities </a:t>
            </a:r>
          </a:p>
        </p:txBody>
      </p:sp>
      <p:sp>
        <p:nvSpPr>
          <p:cNvPr id="14" name="object 4">
            <a:extLst>
              <a:ext uri="{FF2B5EF4-FFF2-40B4-BE49-F238E27FC236}">
                <a16:creationId xmlns:a16="http://schemas.microsoft.com/office/drawing/2014/main" id="{306715B1-077B-0181-44E4-E6E96BAFDBDE}"/>
              </a:ext>
            </a:extLst>
          </p:cNvPr>
          <p:cNvSpPr txBox="1"/>
          <p:nvPr/>
        </p:nvSpPr>
        <p:spPr>
          <a:xfrm>
            <a:off x="8751110" y="2296919"/>
            <a:ext cx="3316805" cy="1046440"/>
          </a:xfrm>
          <a:prstGeom prst="rect">
            <a:avLst/>
          </a:prstGeom>
        </p:spPr>
        <p:txBody>
          <a:bodyPr vert="horz" wrap="square" lIns="0" tIns="0" rIns="0" bIns="0" rtlCol="0">
            <a:spAutoFit/>
          </a:bodyPr>
          <a:lstStyle/>
          <a:p>
            <a:pPr marL="12700" marR="0" lvl="0" indent="0" algn="l" defTabSz="914400" rtl="0" eaLnBrk="1" fontAlgn="auto" latinLnBrk="0" hangingPunct="1">
              <a:lnSpc>
                <a:spcPct val="85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hronicle Display Black" charset="0"/>
              </a:rPr>
              <a:t>The Burn System </a:t>
            </a:r>
            <a:r>
              <a:rPr kumimoji="0" lang="en-US" sz="20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Chronicle Display Black" charset="0"/>
              </a:rPr>
              <a:t>has a nationally coordinated network of specialized facilities</a:t>
            </a:r>
          </a:p>
        </p:txBody>
      </p:sp>
      <p:pic>
        <p:nvPicPr>
          <p:cNvPr id="15" name="object 6">
            <a:extLst>
              <a:ext uri="{FF2B5EF4-FFF2-40B4-BE49-F238E27FC236}">
                <a16:creationId xmlns:a16="http://schemas.microsoft.com/office/drawing/2014/main" id="{24F63F79-364D-0F00-DA9D-A36046BC4311}"/>
              </a:ext>
            </a:extLst>
          </p:cNvPr>
          <p:cNvPicPr/>
          <p:nvPr/>
        </p:nvPicPr>
        <p:blipFill>
          <a:blip r:embed="rId3" cstate="print"/>
          <a:stretch>
            <a:fillRect/>
          </a:stretch>
        </p:blipFill>
        <p:spPr>
          <a:xfrm>
            <a:off x="4730560" y="5028460"/>
            <a:ext cx="2832480" cy="725552"/>
          </a:xfrm>
          <a:prstGeom prst="rect">
            <a:avLst/>
          </a:prstGeom>
        </p:spPr>
      </p:pic>
    </p:spTree>
    <p:extLst>
      <p:ext uri="{BB962C8B-B14F-4D97-AF65-F5344CB8AC3E}">
        <p14:creationId xmlns:p14="http://schemas.microsoft.com/office/powerpoint/2010/main" val="388046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254000" y="257079"/>
            <a:ext cx="5099929" cy="776193"/>
          </a:xfrm>
          <a:prstGeom prst="rect">
            <a:avLst/>
          </a:prstGeom>
        </p:spPr>
      </p:pic>
      <p:sp>
        <p:nvSpPr>
          <p:cNvPr id="24" name="Rectangle 23">
            <a:extLst>
              <a:ext uri="{FF2B5EF4-FFF2-40B4-BE49-F238E27FC236}">
                <a16:creationId xmlns:a16="http://schemas.microsoft.com/office/drawing/2014/main" id="{46F3DD0A-E4D1-4E06-3066-99C25FE724D0}"/>
              </a:ext>
            </a:extLst>
          </p:cNvPr>
          <p:cNvSpPr/>
          <p:nvPr/>
        </p:nvSpPr>
        <p:spPr>
          <a:xfrm>
            <a:off x="4793092" y="1698846"/>
            <a:ext cx="7019863" cy="747401"/>
          </a:xfrm>
          <a:prstGeom prst="rect">
            <a:avLst/>
          </a:prstGeom>
        </p:spPr>
        <p:txBody>
          <a:bodyPr wrap="square">
            <a:spAutoFit/>
          </a:bodyPr>
          <a:lstStyle/>
          <a:p>
            <a:pPr>
              <a:defRPr/>
            </a:pPr>
            <a:r>
              <a:rPr lang="en-US" sz="1400" b="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1 facilities, or Regional Emerging Special Pathogen Treatment Centers (RESPTCs), </a:t>
            </a:r>
            <a:r>
              <a:rPr lang="en-US" sz="1400">
                <a:solidFill>
                  <a:prstClr val="black"/>
                </a:solidFill>
                <a:latin typeface="Source Sans Pro" panose="020B0503030403020204" pitchFamily="34" charset="0"/>
                <a:ea typeface="Source Sans Pro" panose="020B0503030403020204" pitchFamily="34" charset="0"/>
                <a:cs typeface="Calibri" panose="020F0502020204030204" pitchFamily="34" charset="0"/>
              </a:rPr>
              <a:t>are regional resources hubs which provide highly specialized care. </a:t>
            </a:r>
            <a:r>
              <a:rPr lang="en-US" sz="1400" i="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1s care for patients for their duration of illness.</a:t>
            </a:r>
          </a:p>
        </p:txBody>
      </p:sp>
      <p:sp>
        <p:nvSpPr>
          <p:cNvPr id="25" name="Rectangle 24">
            <a:extLst>
              <a:ext uri="{FF2B5EF4-FFF2-40B4-BE49-F238E27FC236}">
                <a16:creationId xmlns:a16="http://schemas.microsoft.com/office/drawing/2014/main" id="{74A1E8BF-4324-7EB0-D144-C7C729ECB6F3}"/>
              </a:ext>
            </a:extLst>
          </p:cNvPr>
          <p:cNvSpPr/>
          <p:nvPr/>
        </p:nvSpPr>
        <p:spPr>
          <a:xfrm>
            <a:off x="5013049" y="2800947"/>
            <a:ext cx="6892624" cy="747401"/>
          </a:xfrm>
          <a:prstGeom prst="rect">
            <a:avLst/>
          </a:prstGeom>
        </p:spPr>
        <p:txBody>
          <a:bodyPr wrap="square">
            <a:spAutoFit/>
          </a:bodyPr>
          <a:lstStyle/>
          <a:p>
            <a:pPr>
              <a:defRPr/>
            </a:pPr>
            <a:r>
              <a:rPr lang="en-US" sz="1400" b="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2 facilities, or Special Pathogen Treatment Centers (SPTCs)</a:t>
            </a:r>
            <a:r>
              <a:rPr lang="en-US" sz="1400">
                <a:solidFill>
                  <a:prstClr val="black"/>
                </a:solidFill>
                <a:latin typeface="Source Sans Pro" panose="020B0503030403020204" pitchFamily="34" charset="0"/>
                <a:ea typeface="Source Sans Pro" panose="020B0503030403020204" pitchFamily="34" charset="0"/>
                <a:cs typeface="Calibri" panose="020F0502020204030204" pitchFamily="34" charset="0"/>
              </a:rPr>
              <a:t>, have the capacity to deliver specialized care to clusters of patients and serve as primary patient care delivery centers. </a:t>
            </a:r>
            <a:r>
              <a:rPr lang="en-US" sz="1400" i="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2s can care for patients for their duration of illness.</a:t>
            </a:r>
          </a:p>
        </p:txBody>
      </p:sp>
      <p:sp>
        <p:nvSpPr>
          <p:cNvPr id="26" name="Rectangle 25">
            <a:extLst>
              <a:ext uri="{FF2B5EF4-FFF2-40B4-BE49-F238E27FC236}">
                <a16:creationId xmlns:a16="http://schemas.microsoft.com/office/drawing/2014/main" id="{C1096702-B031-1B4D-351C-7C5894BD8119}"/>
              </a:ext>
            </a:extLst>
          </p:cNvPr>
          <p:cNvSpPr/>
          <p:nvPr/>
        </p:nvSpPr>
        <p:spPr>
          <a:xfrm>
            <a:off x="5343931" y="3893936"/>
            <a:ext cx="6684212" cy="747401"/>
          </a:xfrm>
          <a:prstGeom prst="rect">
            <a:avLst/>
          </a:prstGeom>
        </p:spPr>
        <p:txBody>
          <a:bodyPr wrap="square">
            <a:spAutoFit/>
          </a:bodyPr>
          <a:lstStyle/>
          <a:p>
            <a:pPr>
              <a:defRPr/>
            </a:pPr>
            <a:r>
              <a:rPr lang="en-US" sz="1400" b="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3 facilities, or Assessment Centers</a:t>
            </a:r>
            <a:r>
              <a:rPr lang="en-US" sz="1400">
                <a:solidFill>
                  <a:prstClr val="black"/>
                </a:solidFill>
                <a:latin typeface="Source Sans Pro" panose="020B0503030403020204" pitchFamily="34" charset="0"/>
                <a:ea typeface="Source Sans Pro" panose="020B0503030403020204" pitchFamily="34" charset="0"/>
                <a:cs typeface="Calibri" panose="020F0502020204030204" pitchFamily="34" charset="0"/>
              </a:rPr>
              <a:t>, are widely accessible care delivery facilities, able to conduct limited basic laboratory testing, stabilize patients, and coordinate rapid patient transfer. </a:t>
            </a:r>
            <a:r>
              <a:rPr lang="en-US" sz="1400" i="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3s can care for patients for 12-36 hours.</a:t>
            </a:r>
          </a:p>
        </p:txBody>
      </p:sp>
      <p:sp>
        <p:nvSpPr>
          <p:cNvPr id="27" name="Rectangle 26">
            <a:extLst>
              <a:ext uri="{FF2B5EF4-FFF2-40B4-BE49-F238E27FC236}">
                <a16:creationId xmlns:a16="http://schemas.microsoft.com/office/drawing/2014/main" id="{BF6C3AA4-C965-F257-EB67-792C68DB9A53}"/>
              </a:ext>
            </a:extLst>
          </p:cNvPr>
          <p:cNvSpPr/>
          <p:nvPr/>
        </p:nvSpPr>
        <p:spPr>
          <a:xfrm>
            <a:off x="5584312" y="5013088"/>
            <a:ext cx="6684212" cy="747401"/>
          </a:xfrm>
          <a:prstGeom prst="rect">
            <a:avLst/>
          </a:prstGeom>
        </p:spPr>
        <p:txBody>
          <a:bodyPr wrap="square">
            <a:spAutoFit/>
          </a:bodyPr>
          <a:lstStyle/>
          <a:p>
            <a:pPr>
              <a:defRPr/>
            </a:pPr>
            <a:r>
              <a:rPr lang="en-US" sz="1400" b="1">
                <a:solidFill>
                  <a:prstClr val="black"/>
                </a:solidFill>
                <a:latin typeface="Source Sans Pro" panose="020B0503030403020204" pitchFamily="34" charset="0"/>
                <a:ea typeface="Source Sans Pro" panose="020B0503030403020204" pitchFamily="34" charset="0"/>
                <a:cs typeface="Calibri" panose="020F0502020204030204" pitchFamily="34" charset="0"/>
              </a:rPr>
              <a:t>Level 4 facilities, or All Other Healthcare Facilities</a:t>
            </a:r>
            <a:r>
              <a:rPr lang="en-US" sz="1400">
                <a:solidFill>
                  <a:prstClr val="black"/>
                </a:solidFill>
                <a:latin typeface="Source Sans Pro" panose="020B0503030403020204" pitchFamily="34" charset="0"/>
                <a:ea typeface="Source Sans Pro" panose="020B0503030403020204" pitchFamily="34" charset="0"/>
                <a:cs typeface="Calibri" panose="020F0502020204030204" pitchFamily="34" charset="0"/>
              </a:rPr>
              <a:t>, can identify, isolate, inform, &amp; initiate stabilizing medical care; protect staff; and arrange timely patient transport to minimize impact to normal facility operations.</a:t>
            </a:r>
            <a:endParaRPr lang="en-US" sz="1400" i="1">
              <a:solidFill>
                <a:prstClr val="black"/>
              </a:solidFill>
              <a:latin typeface="Source Sans Pro" panose="020B0503030403020204" pitchFamily="34" charset="0"/>
              <a:ea typeface="Source Sans Pro" panose="020B0503030403020204" pitchFamily="34" charset="0"/>
              <a:cs typeface="Calibri" panose="020F0502020204030204" pitchFamily="34" charset="0"/>
            </a:endParaRPr>
          </a:p>
        </p:txBody>
      </p:sp>
      <p:sp>
        <p:nvSpPr>
          <p:cNvPr id="28" name="Rectangle 21">
            <a:extLst>
              <a:ext uri="{FF2B5EF4-FFF2-40B4-BE49-F238E27FC236}">
                <a16:creationId xmlns:a16="http://schemas.microsoft.com/office/drawing/2014/main" id="{0359181B-6056-F160-9B13-73F5A922B04B}"/>
              </a:ext>
            </a:extLst>
          </p:cNvPr>
          <p:cNvSpPr/>
          <p:nvPr/>
        </p:nvSpPr>
        <p:spPr bwMode="gray">
          <a:xfrm>
            <a:off x="33148" y="6310090"/>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1600" b="1" i="1">
                <a:solidFill>
                  <a:prstClr val="white"/>
                </a:solidFill>
                <a:latin typeface="Source Sans Pro" panose="020B0503030403020204" pitchFamily="34" charset="0"/>
                <a:ea typeface="Source Sans Pro" panose="020B0503030403020204" pitchFamily="34" charset="0"/>
              </a:rPr>
              <a:t>Additional partners, such as EMS and public health, are essential for the coordination of the System</a:t>
            </a:r>
            <a:endParaRPr lang="en-US" sz="1600" b="1">
              <a:solidFill>
                <a:prstClr val="white"/>
              </a:solidFill>
              <a:latin typeface="Source Sans Pro" panose="020B0503030403020204" pitchFamily="34" charset="0"/>
              <a:ea typeface="Source Sans Pro" panose="020B0503030403020204" pitchFamily="34" charset="0"/>
            </a:endParaRPr>
          </a:p>
        </p:txBody>
      </p:sp>
      <p:grpSp>
        <p:nvGrpSpPr>
          <p:cNvPr id="29" name="Group 28">
            <a:extLst>
              <a:ext uri="{FF2B5EF4-FFF2-40B4-BE49-F238E27FC236}">
                <a16:creationId xmlns:a16="http://schemas.microsoft.com/office/drawing/2014/main" id="{965A4074-73F5-F5E5-A74B-98D4E66C689B}"/>
              </a:ext>
            </a:extLst>
          </p:cNvPr>
          <p:cNvGrpSpPr/>
          <p:nvPr/>
        </p:nvGrpSpPr>
        <p:grpSpPr>
          <a:xfrm>
            <a:off x="512063" y="1499616"/>
            <a:ext cx="4486225" cy="4467777"/>
            <a:chOff x="499833" y="1551846"/>
            <a:chExt cx="4498456" cy="4415547"/>
          </a:xfrm>
        </p:grpSpPr>
        <p:grpSp>
          <p:nvGrpSpPr>
            <p:cNvPr id="30" name="Group 29">
              <a:extLst>
                <a:ext uri="{FF2B5EF4-FFF2-40B4-BE49-F238E27FC236}">
                  <a16:creationId xmlns:a16="http://schemas.microsoft.com/office/drawing/2014/main" id="{61111748-75FF-71FF-BCC9-B3AC8A3AB8DB}"/>
                </a:ext>
              </a:extLst>
            </p:cNvPr>
            <p:cNvGrpSpPr/>
            <p:nvPr/>
          </p:nvGrpSpPr>
          <p:grpSpPr>
            <a:xfrm>
              <a:off x="732014" y="1675993"/>
              <a:ext cx="3951274" cy="4291400"/>
              <a:chOff x="457200" y="2271361"/>
              <a:chExt cx="3951274" cy="4291400"/>
            </a:xfrm>
          </p:grpSpPr>
          <p:sp>
            <p:nvSpPr>
              <p:cNvPr id="33" name="Rectangle 32">
                <a:extLst>
                  <a:ext uri="{FF2B5EF4-FFF2-40B4-BE49-F238E27FC236}">
                    <a16:creationId xmlns:a16="http://schemas.microsoft.com/office/drawing/2014/main" id="{32EF8EEB-E9BA-E945-B94F-E0A638067F06}"/>
                  </a:ext>
                </a:extLst>
              </p:cNvPr>
              <p:cNvSpPr/>
              <p:nvPr/>
            </p:nvSpPr>
            <p:spPr>
              <a:xfrm rot="10800000">
                <a:off x="1114441" y="4835709"/>
                <a:ext cx="2750189"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0063A6"/>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A6C530CE-8575-B68A-675D-474AA66FF3FB}"/>
                  </a:ext>
                </a:extLst>
              </p:cNvPr>
              <p:cNvSpPr/>
              <p:nvPr/>
            </p:nvSpPr>
            <p:spPr>
              <a:xfrm rot="10800000">
                <a:off x="1229808" y="5811559"/>
                <a:ext cx="2750189"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0063A6"/>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C493375A-C106-DAF7-2847-A597674373BD}"/>
                  </a:ext>
                </a:extLst>
              </p:cNvPr>
              <p:cNvSpPr/>
              <p:nvPr/>
            </p:nvSpPr>
            <p:spPr>
              <a:xfrm rot="10800000">
                <a:off x="1114441" y="3862678"/>
                <a:ext cx="2750189"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0063A6"/>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8F4F051B-73CA-9E4A-4679-E736D571295F}"/>
                  </a:ext>
                </a:extLst>
              </p:cNvPr>
              <p:cNvSpPr/>
              <p:nvPr/>
            </p:nvSpPr>
            <p:spPr>
              <a:xfrm rot="10800000">
                <a:off x="1229808" y="3552295"/>
                <a:ext cx="2750189"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600" b="1" i="0" u="none" strike="noStrike" kern="0" cap="none" spc="0" normalizeH="0" baseline="0" noProof="0">
                  <a:ln>
                    <a:noFill/>
                  </a:ln>
                  <a:solidFill>
                    <a:srgbClr val="0063A6"/>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37" name="Trapezoid 36">
                <a:extLst>
                  <a:ext uri="{FF2B5EF4-FFF2-40B4-BE49-F238E27FC236}">
                    <a16:creationId xmlns:a16="http://schemas.microsoft.com/office/drawing/2014/main" id="{4044CC2A-6265-2F51-0593-E32921FA1F2C}"/>
                  </a:ext>
                </a:extLst>
              </p:cNvPr>
              <p:cNvSpPr/>
              <p:nvPr/>
            </p:nvSpPr>
            <p:spPr>
              <a:xfrm rot="10800000" flipV="1">
                <a:off x="1292264" y="2271361"/>
                <a:ext cx="2289337" cy="985638"/>
              </a:xfrm>
              <a:prstGeom prst="trapezoid">
                <a:avLst/>
              </a:prstGeom>
              <a:solidFill>
                <a:srgbClr val="57C6ED">
                  <a:lumMod val="75000"/>
                </a:srgbClr>
              </a:solidFill>
              <a:ln w="12700" cap="flat" cmpd="sng" algn="ctr">
                <a:solidFill>
                  <a:srgbClr val="57C6ED">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38" name="Trapezoid 37">
                <a:extLst>
                  <a:ext uri="{FF2B5EF4-FFF2-40B4-BE49-F238E27FC236}">
                    <a16:creationId xmlns:a16="http://schemas.microsoft.com/office/drawing/2014/main" id="{4ABDAC00-0B87-FCB5-D7ED-1873E0951E2A}"/>
                  </a:ext>
                </a:extLst>
              </p:cNvPr>
              <p:cNvSpPr/>
              <p:nvPr/>
            </p:nvSpPr>
            <p:spPr>
              <a:xfrm rot="10800000" flipV="1">
                <a:off x="1020629" y="3373231"/>
                <a:ext cx="2843999" cy="985638"/>
              </a:xfrm>
              <a:prstGeom prst="trapezoid">
                <a:avLst/>
              </a:prstGeom>
              <a:solidFill>
                <a:srgbClr val="57C6ED">
                  <a:lumMod val="60000"/>
                  <a:lumOff val="40000"/>
                </a:srgbClr>
              </a:solidFill>
              <a:ln w="12700" cap="flat" cmpd="sng" algn="ctr">
                <a:solidFill>
                  <a:srgbClr val="57C6ED">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3A6"/>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39" name="Trapezoid 38">
                <a:extLst>
                  <a:ext uri="{FF2B5EF4-FFF2-40B4-BE49-F238E27FC236}">
                    <a16:creationId xmlns:a16="http://schemas.microsoft.com/office/drawing/2014/main" id="{8F6DCB1D-32E3-EE51-070B-68AF44EB67E8}"/>
                  </a:ext>
                </a:extLst>
              </p:cNvPr>
              <p:cNvSpPr/>
              <p:nvPr/>
            </p:nvSpPr>
            <p:spPr>
              <a:xfrm rot="10800000" flipV="1">
                <a:off x="730631" y="4489391"/>
                <a:ext cx="3423996" cy="985638"/>
              </a:xfrm>
              <a:prstGeom prst="trapezoid">
                <a:avLst/>
              </a:prstGeom>
              <a:solidFill>
                <a:srgbClr val="57C6ED">
                  <a:lumMod val="40000"/>
                  <a:lumOff val="60000"/>
                </a:srgbClr>
              </a:solidFill>
              <a:ln w="12700" cap="flat" cmpd="sng" algn="ctr">
                <a:solidFill>
                  <a:srgbClr val="57C6ED">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40" name="Trapezoid 39">
                <a:extLst>
                  <a:ext uri="{FF2B5EF4-FFF2-40B4-BE49-F238E27FC236}">
                    <a16:creationId xmlns:a16="http://schemas.microsoft.com/office/drawing/2014/main" id="{837A14FF-43BF-FBC2-FA83-330001A24247}"/>
                  </a:ext>
                </a:extLst>
              </p:cNvPr>
              <p:cNvSpPr/>
              <p:nvPr/>
            </p:nvSpPr>
            <p:spPr>
              <a:xfrm rot="10800000" flipV="1">
                <a:off x="457200" y="5577123"/>
                <a:ext cx="3951274" cy="985638"/>
              </a:xfrm>
              <a:prstGeom prst="trapezoid">
                <a:avLst/>
              </a:prstGeom>
              <a:solidFill>
                <a:srgbClr val="57C6ED">
                  <a:lumMod val="20000"/>
                  <a:lumOff val="80000"/>
                </a:srgbClr>
              </a:solidFill>
              <a:ln w="12700" cap="flat" cmpd="sng" algn="ctr">
                <a:solidFill>
                  <a:srgbClr val="57C6ED">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63A6"/>
                  </a:solidFill>
                  <a:effectLst/>
                  <a:uLnTx/>
                  <a:uFillTx/>
                  <a:latin typeface="Source Sans Pro" panose="020B0503030403020204" pitchFamily="34" charset="0"/>
                  <a:ea typeface="Source Sans Pro" panose="020B050303040302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17C2D810-BB73-A76F-4738-7E2888EBEAD9}"/>
                  </a:ext>
                </a:extLst>
              </p:cNvPr>
              <p:cNvSpPr/>
              <p:nvPr/>
            </p:nvSpPr>
            <p:spPr>
              <a:xfrm>
                <a:off x="1476033" y="5799322"/>
                <a:ext cx="188109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rPr>
                  <a:t>Level 4</a:t>
                </a:r>
              </a:p>
            </p:txBody>
          </p:sp>
          <p:sp>
            <p:nvSpPr>
              <p:cNvPr id="42" name="Rectangle 41">
                <a:extLst>
                  <a:ext uri="{FF2B5EF4-FFF2-40B4-BE49-F238E27FC236}">
                    <a16:creationId xmlns:a16="http://schemas.microsoft.com/office/drawing/2014/main" id="{4F28D516-EAB2-4F5D-5CDE-869195E27797}"/>
                  </a:ext>
                </a:extLst>
              </p:cNvPr>
              <p:cNvSpPr/>
              <p:nvPr/>
            </p:nvSpPr>
            <p:spPr>
              <a:xfrm>
                <a:off x="1492291" y="4710417"/>
                <a:ext cx="188109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rPr>
                  <a:t>Level 3</a:t>
                </a:r>
              </a:p>
            </p:txBody>
          </p:sp>
          <p:sp>
            <p:nvSpPr>
              <p:cNvPr id="43" name="Rectangle 42">
                <a:extLst>
                  <a:ext uri="{FF2B5EF4-FFF2-40B4-BE49-F238E27FC236}">
                    <a16:creationId xmlns:a16="http://schemas.microsoft.com/office/drawing/2014/main" id="{BD5FEA28-82D1-08CC-92E5-731AD87B01FE}"/>
                  </a:ext>
                </a:extLst>
              </p:cNvPr>
              <p:cNvSpPr/>
              <p:nvPr/>
            </p:nvSpPr>
            <p:spPr>
              <a:xfrm>
                <a:off x="1508976" y="3624920"/>
                <a:ext cx="188109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rPr>
                  <a:t>Level 2</a:t>
                </a:r>
              </a:p>
            </p:txBody>
          </p:sp>
          <p:sp>
            <p:nvSpPr>
              <p:cNvPr id="44" name="Rectangle 43">
                <a:extLst>
                  <a:ext uri="{FF2B5EF4-FFF2-40B4-BE49-F238E27FC236}">
                    <a16:creationId xmlns:a16="http://schemas.microsoft.com/office/drawing/2014/main" id="{9DA2779B-0089-5E20-1665-AA460AD8E343}"/>
                  </a:ext>
                </a:extLst>
              </p:cNvPr>
              <p:cNvSpPr/>
              <p:nvPr/>
            </p:nvSpPr>
            <p:spPr>
              <a:xfrm>
                <a:off x="1528133" y="2518359"/>
                <a:ext cx="182899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cs typeface="Calibri" panose="020F0502020204030204" pitchFamily="34" charset="0"/>
                  </a:rPr>
                  <a:t>Level 1</a:t>
                </a:r>
              </a:p>
            </p:txBody>
          </p:sp>
        </p:grpSp>
        <p:sp>
          <p:nvSpPr>
            <p:cNvPr id="31" name="Arrow: Left-Right 30">
              <a:extLst>
                <a:ext uri="{FF2B5EF4-FFF2-40B4-BE49-F238E27FC236}">
                  <a16:creationId xmlns:a16="http://schemas.microsoft.com/office/drawing/2014/main" id="{9AD61339-2007-B831-A244-9F5141586ACB}"/>
                </a:ext>
              </a:extLst>
            </p:cNvPr>
            <p:cNvSpPr/>
            <p:nvPr/>
          </p:nvSpPr>
          <p:spPr bwMode="gray">
            <a:xfrm rot="17124511">
              <a:off x="-1285648" y="3338134"/>
              <a:ext cx="4305227" cy="734266"/>
            </a:xfrm>
            <a:prstGeom prst="leftRightArrow">
              <a:avLst/>
            </a:prstGeom>
            <a:solidFill>
              <a:srgbClr val="62B5E5"/>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rPr>
                <a:t>EMS</a:t>
              </a:r>
            </a:p>
          </p:txBody>
        </p:sp>
        <p:sp>
          <p:nvSpPr>
            <p:cNvPr id="32" name="Arrow: Left-Right 31">
              <a:extLst>
                <a:ext uri="{FF2B5EF4-FFF2-40B4-BE49-F238E27FC236}">
                  <a16:creationId xmlns:a16="http://schemas.microsoft.com/office/drawing/2014/main" id="{FC4DA8D3-F7BF-2A1D-2559-E0FB05C6FD0E}"/>
                </a:ext>
              </a:extLst>
            </p:cNvPr>
            <p:cNvSpPr/>
            <p:nvPr/>
          </p:nvSpPr>
          <p:spPr bwMode="gray">
            <a:xfrm rot="4547914">
              <a:off x="2478542" y="3337327"/>
              <a:ext cx="4305227" cy="734266"/>
            </a:xfrm>
            <a:prstGeom prst="leftRightArrow">
              <a:avLst/>
            </a:prstGeom>
            <a:solidFill>
              <a:srgbClr val="62B5E5"/>
            </a:solidFill>
            <a:ln w="19050" algn="ctr">
              <a:noFill/>
              <a:miter lim="800000"/>
              <a:headEnd/>
              <a:tailEnd/>
            </a:ln>
          </p:spPr>
          <p:txBody>
            <a:bodyPr wrap="square" lIns="88900" tIns="88900" rIns="88900" bIns="88900" rtlCol="0" anchor="ctr"/>
            <a:lstStyle/>
            <a:p>
              <a:pPr marL="0" marR="0" lvl="0" indent="0" algn="ctr" defTabSz="914400" eaLnBrk="1" fontAlgn="auto" latinLnBrk="0" hangingPunct="1">
                <a:lnSpc>
                  <a:spcPct val="106000"/>
                </a:lnSpc>
                <a:spcBef>
                  <a:spcPts val="0"/>
                </a:spcBef>
                <a:spcAft>
                  <a:spcPts val="0"/>
                </a:spcAft>
                <a:buClrTx/>
                <a:buSzTx/>
                <a:buFont typeface="Wingdings 2" pitchFamily="18" charset="2"/>
                <a:buNone/>
                <a:tabLst/>
                <a:defRPr/>
              </a:pPr>
              <a:r>
                <a:rPr kumimoji="0" lang="en-US" sz="16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rPr>
                <a:t>Public Health</a:t>
              </a:r>
            </a:p>
          </p:txBody>
        </p:sp>
      </p:grpSp>
      <p:sp>
        <p:nvSpPr>
          <p:cNvPr id="66" name="Rectangle 21">
            <a:extLst>
              <a:ext uri="{FF2B5EF4-FFF2-40B4-BE49-F238E27FC236}">
                <a16:creationId xmlns:a16="http://schemas.microsoft.com/office/drawing/2014/main" id="{20F8BEA7-7A8F-88BC-34E8-620A864CD106}"/>
              </a:ext>
            </a:extLst>
          </p:cNvPr>
          <p:cNvSpPr/>
          <p:nvPr/>
        </p:nvSpPr>
        <p:spPr bwMode="gray">
          <a:xfrm>
            <a:off x="16574" y="1065934"/>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i="1">
                <a:solidFill>
                  <a:prstClr val="white"/>
                </a:solidFill>
                <a:latin typeface="Source Sans Pro" panose="020B0503030403020204" pitchFamily="34" charset="0"/>
                <a:ea typeface="Source Sans Pro" panose="020B0503030403020204" pitchFamily="34" charset="0"/>
              </a:rPr>
              <a:t>Tiered System of Care</a:t>
            </a:r>
            <a:endParaRPr lang="en-US" sz="2800" b="1">
              <a:solidFill>
                <a:prstClr val="white"/>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925716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5917-553C-1B53-C01C-C9E458D21E03}"/>
              </a:ext>
            </a:extLst>
          </p:cNvPr>
          <p:cNvSpPr>
            <a:spLocks noGrp="1"/>
          </p:cNvSpPr>
          <p:nvPr>
            <p:ph type="title"/>
          </p:nvPr>
        </p:nvSpPr>
        <p:spPr/>
        <p:txBody>
          <a:bodyPr/>
          <a:lstStyle/>
          <a:p>
            <a:pPr defTabSz="914303" eaLnBrk="0" hangingPunct="0">
              <a:lnSpc>
                <a:spcPct val="106000"/>
              </a:lnSpc>
            </a:pPr>
            <a:r>
              <a:rPr lang="en-US" sz="2400" b="1">
                <a:solidFill>
                  <a:schemeClr val="bg1"/>
                </a:solidFill>
                <a:cs typeface="Open Sans" panose="020B0606030504020204" pitchFamily="34" charset="0"/>
              </a:rPr>
              <a:t>Level 1 Facilities </a:t>
            </a:r>
            <a:br>
              <a:rPr lang="en-US" sz="2400" b="1">
                <a:solidFill>
                  <a:schemeClr val="bg1"/>
                </a:solidFill>
                <a:cs typeface="Open Sans" panose="020B0606030504020204" pitchFamily="34" charset="0"/>
              </a:rPr>
            </a:br>
            <a:r>
              <a:rPr lang="en-US" sz="2400" b="0">
                <a:solidFill>
                  <a:schemeClr val="bg1"/>
                </a:solidFill>
                <a:cs typeface="Open Sans" panose="020B0606030504020204" pitchFamily="34" charset="0"/>
              </a:rPr>
              <a:t>Regional Emerging Special Pathogen Treatment Centers </a:t>
            </a:r>
            <a:endParaRPr lang="en-US" sz="2400" b="0"/>
          </a:p>
        </p:txBody>
      </p:sp>
      <p:sp>
        <p:nvSpPr>
          <p:cNvPr id="4" name="Rectangle 3">
            <a:extLst>
              <a:ext uri="{FF2B5EF4-FFF2-40B4-BE49-F238E27FC236}">
                <a16:creationId xmlns:a16="http://schemas.microsoft.com/office/drawing/2014/main" id="{A47F0A58-7E12-1B36-33F7-2AE32FF046AE}"/>
              </a:ext>
            </a:extLst>
          </p:cNvPr>
          <p:cNvSpPr/>
          <p:nvPr/>
        </p:nvSpPr>
        <p:spPr>
          <a:xfrm>
            <a:off x="0" y="1098550"/>
            <a:ext cx="8105775" cy="57594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10643EC4-AFD6-83B7-146B-BDC6E5D799E9}"/>
              </a:ext>
            </a:extLst>
          </p:cNvPr>
          <p:cNvSpPr txBox="1"/>
          <p:nvPr/>
        </p:nvSpPr>
        <p:spPr>
          <a:xfrm>
            <a:off x="452437" y="1437088"/>
            <a:ext cx="7200900"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1 Role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Highly specialized care facilities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Resource hubs for their Region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Training &amp; coordination leaders in their Region</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Minimum Care Capabilities</a:t>
            </a: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Care for HCIDs for the duration of illness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Conducts training quarterly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Isolation space for 2+ VHF patients; 10+ patients with airborne illness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 care for adult, pediatric, OB, and neonatal patients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6" name="TextBox 5">
            <a:extLst>
              <a:ext uri="{FF2B5EF4-FFF2-40B4-BE49-F238E27FC236}">
                <a16:creationId xmlns:a16="http://schemas.microsoft.com/office/drawing/2014/main" id="{EDB77E4C-9DCD-1BC4-AC74-68F77C7BD133}"/>
              </a:ext>
            </a:extLst>
          </p:cNvPr>
          <p:cNvSpPr txBox="1"/>
          <p:nvPr/>
        </p:nvSpPr>
        <p:spPr>
          <a:xfrm>
            <a:off x="8385175" y="4297897"/>
            <a:ext cx="3455256"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Funding &amp; Status </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All 13 RESPTCs maintain capabilities and are currently federally funded through ASPR.</a:t>
            </a:r>
          </a:p>
        </p:txBody>
      </p:sp>
      <p:sp>
        <p:nvSpPr>
          <p:cNvPr id="7" name="Rectangle 6">
            <a:extLst>
              <a:ext uri="{FF2B5EF4-FFF2-40B4-BE49-F238E27FC236}">
                <a16:creationId xmlns:a16="http://schemas.microsoft.com/office/drawing/2014/main" id="{2AE05267-A1C2-48E8-27EC-4E452161F048}"/>
              </a:ext>
            </a:extLst>
          </p:cNvPr>
          <p:cNvSpPr/>
          <p:nvPr/>
        </p:nvSpPr>
        <p:spPr bwMode="gray">
          <a:xfrm>
            <a:off x="8426452" y="4688794"/>
            <a:ext cx="3386399" cy="352425"/>
          </a:xfrm>
          <a:prstGeom prst="rect">
            <a:avLst/>
          </a:prstGeom>
          <a:solidFill>
            <a:schemeClr val="accent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Funded Annually</a:t>
            </a:r>
          </a:p>
        </p:txBody>
      </p:sp>
      <p:sp>
        <p:nvSpPr>
          <p:cNvPr id="8" name="TextBox 7">
            <a:extLst>
              <a:ext uri="{FF2B5EF4-FFF2-40B4-BE49-F238E27FC236}">
                <a16:creationId xmlns:a16="http://schemas.microsoft.com/office/drawing/2014/main" id="{4DD929EA-AE12-C286-B7CE-261E186E44A0}"/>
              </a:ext>
            </a:extLst>
          </p:cNvPr>
          <p:cNvSpPr txBox="1"/>
          <p:nvPr/>
        </p:nvSpPr>
        <p:spPr>
          <a:xfrm>
            <a:off x="122592" y="6413970"/>
            <a:ext cx="7895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rPr>
              <a:t>For more details on the specific capabilities, please see the NSPS minimum capabilities</a:t>
            </a:r>
          </a:p>
        </p:txBody>
      </p:sp>
      <p:sp>
        <p:nvSpPr>
          <p:cNvPr id="9" name="Rectangle 8">
            <a:extLst>
              <a:ext uri="{FF2B5EF4-FFF2-40B4-BE49-F238E27FC236}">
                <a16:creationId xmlns:a16="http://schemas.microsoft.com/office/drawing/2014/main" id="{354E01D0-391D-0044-BDD1-B52C9D3B835B}"/>
              </a:ext>
            </a:extLst>
          </p:cNvPr>
          <p:cNvSpPr/>
          <p:nvPr/>
        </p:nvSpPr>
        <p:spPr>
          <a:xfrm>
            <a:off x="8105775" y="1087838"/>
            <a:ext cx="4086225" cy="698501"/>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Open Sans" panose="020B0606030504020204" pitchFamily="34" charset="0"/>
              </a:rPr>
              <a:t>13 Facilities</a:t>
            </a:r>
          </a:p>
        </p:txBody>
      </p:sp>
      <p:pic>
        <p:nvPicPr>
          <p:cNvPr id="15" name="Picture 14">
            <a:extLst>
              <a:ext uri="{FF2B5EF4-FFF2-40B4-BE49-F238E27FC236}">
                <a16:creationId xmlns:a16="http://schemas.microsoft.com/office/drawing/2014/main" id="{2A82E995-685C-79A0-B5A8-A7CF57B0A369}"/>
              </a:ext>
            </a:extLst>
          </p:cNvPr>
          <p:cNvPicPr>
            <a:picLocks noChangeAspect="1"/>
          </p:cNvPicPr>
          <p:nvPr/>
        </p:nvPicPr>
        <p:blipFill>
          <a:blip r:embed="rId2"/>
          <a:stretch>
            <a:fillRect/>
          </a:stretch>
        </p:blipFill>
        <p:spPr>
          <a:xfrm>
            <a:off x="8316581" y="2101035"/>
            <a:ext cx="3875419" cy="2120661"/>
          </a:xfrm>
          <a:prstGeom prst="rect">
            <a:avLst/>
          </a:prstGeom>
        </p:spPr>
      </p:pic>
    </p:spTree>
    <p:extLst>
      <p:ext uri="{BB962C8B-B14F-4D97-AF65-F5344CB8AC3E}">
        <p14:creationId xmlns:p14="http://schemas.microsoft.com/office/powerpoint/2010/main" val="38361808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5917-553C-1B53-C01C-C9E458D21E03}"/>
              </a:ext>
            </a:extLst>
          </p:cNvPr>
          <p:cNvSpPr>
            <a:spLocks noGrp="1"/>
          </p:cNvSpPr>
          <p:nvPr>
            <p:ph type="title"/>
          </p:nvPr>
        </p:nvSpPr>
        <p:spPr/>
        <p:txBody>
          <a:bodyPr/>
          <a:lstStyle/>
          <a:p>
            <a:pPr defTabSz="914303" eaLnBrk="0" hangingPunct="0">
              <a:lnSpc>
                <a:spcPct val="106000"/>
              </a:lnSpc>
            </a:pPr>
            <a:r>
              <a:rPr lang="en-US" sz="2400" b="1">
                <a:solidFill>
                  <a:schemeClr val="bg1"/>
                </a:solidFill>
                <a:cs typeface="Open Sans" panose="020B0606030504020204" pitchFamily="34" charset="0"/>
              </a:rPr>
              <a:t>Level 2 Facilities </a:t>
            </a:r>
            <a:br>
              <a:rPr lang="en-US" sz="2400" b="1">
                <a:solidFill>
                  <a:schemeClr val="bg1"/>
                </a:solidFill>
                <a:cs typeface="Open Sans" panose="020B0606030504020204" pitchFamily="34" charset="0"/>
              </a:rPr>
            </a:br>
            <a:r>
              <a:rPr lang="en-US" sz="2400" b="0">
                <a:solidFill>
                  <a:schemeClr val="bg1"/>
                </a:solidFill>
                <a:cs typeface="Open Sans" panose="020B0606030504020204" pitchFamily="34" charset="0"/>
              </a:rPr>
              <a:t>Special Pathogen Treatment Centers (SPTCs)</a:t>
            </a:r>
            <a:endParaRPr lang="en-US" sz="2400" b="0"/>
          </a:p>
        </p:txBody>
      </p:sp>
      <p:sp>
        <p:nvSpPr>
          <p:cNvPr id="4" name="Rectangle 3">
            <a:extLst>
              <a:ext uri="{FF2B5EF4-FFF2-40B4-BE49-F238E27FC236}">
                <a16:creationId xmlns:a16="http://schemas.microsoft.com/office/drawing/2014/main" id="{A47F0A58-7E12-1B36-33F7-2AE32FF046AE}"/>
              </a:ext>
            </a:extLst>
          </p:cNvPr>
          <p:cNvSpPr/>
          <p:nvPr/>
        </p:nvSpPr>
        <p:spPr>
          <a:xfrm>
            <a:off x="0" y="1098550"/>
            <a:ext cx="8105775" cy="57594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10643EC4-AFD6-83B7-146B-BDC6E5D799E9}"/>
              </a:ext>
            </a:extLst>
          </p:cNvPr>
          <p:cNvSpPr txBox="1"/>
          <p:nvPr/>
        </p:nvSpPr>
        <p:spPr>
          <a:xfrm>
            <a:off x="452437" y="1437088"/>
            <a:ext cx="7200900"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2 Role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Specialized care facilities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Primary patient care delivery centers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Essential for building the care capacity of the NSPS</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Minimum Care Capabilities</a:t>
            </a: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Care for HCIDs for the duration of illness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Conducts training twice annual on donning/doffing; annually on skills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Isolation space for 1-2 VHF patients; 4+ patients with airborne illness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 care for either adult, pediatric, or both</a:t>
            </a:r>
          </a:p>
        </p:txBody>
      </p:sp>
      <p:sp>
        <p:nvSpPr>
          <p:cNvPr id="6" name="TextBox 5">
            <a:extLst>
              <a:ext uri="{FF2B5EF4-FFF2-40B4-BE49-F238E27FC236}">
                <a16:creationId xmlns:a16="http://schemas.microsoft.com/office/drawing/2014/main" id="{EDB77E4C-9DCD-1BC4-AC74-68F77C7BD133}"/>
              </a:ext>
            </a:extLst>
          </p:cNvPr>
          <p:cNvSpPr txBox="1"/>
          <p:nvPr/>
        </p:nvSpPr>
        <p:spPr>
          <a:xfrm>
            <a:off x="8385175" y="4297897"/>
            <a:ext cx="3455256" cy="144655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Funding &amp; Status </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lang="en-US" sz="1700">
                <a:solidFill>
                  <a:prstClr val="black"/>
                </a:solidFill>
                <a:latin typeface="Source Sans Pro"/>
                <a:ea typeface="Source Sans Pro"/>
              </a:rPr>
              <a:t>Recent</a:t>
            </a:r>
            <a:r>
              <a:rPr kumimoji="0" lang="en-US" sz="1700" b="0" i="0" u="none" strike="noStrike" kern="1200" cap="none" spc="0" normalizeH="0" baseline="0" noProof="0">
                <a:ln>
                  <a:noFill/>
                </a:ln>
                <a:solidFill>
                  <a:prstClr val="black"/>
                </a:solidFill>
                <a:effectLst/>
                <a:uLnTx/>
                <a:uFillTx/>
                <a:latin typeface="Source Sans Pro"/>
                <a:ea typeface="Source Sans Pro"/>
              </a:rPr>
              <a:t> funding opportunity for 75 Level 2 facilities</a:t>
            </a:r>
            <a:endParaRPr kumimoji="0" lang="en-US" sz="1700" b="0" i="0" u="none" strike="noStrike" kern="1200" cap="none" spc="0" normalizeH="0" baseline="0" noProof="0">
              <a:ln>
                <a:noFill/>
              </a:ln>
              <a:solidFill>
                <a:prstClr val="black"/>
              </a:solidFill>
              <a:effectLst/>
              <a:highlight>
                <a:srgbClr val="FFFF00"/>
              </a:highlight>
              <a:uLnTx/>
              <a:uFillTx/>
              <a:latin typeface="Source Sans Pro"/>
              <a:ea typeface="Source Sans Pro"/>
            </a:endParaRPr>
          </a:p>
        </p:txBody>
      </p:sp>
      <p:sp>
        <p:nvSpPr>
          <p:cNvPr id="8" name="TextBox 7">
            <a:extLst>
              <a:ext uri="{FF2B5EF4-FFF2-40B4-BE49-F238E27FC236}">
                <a16:creationId xmlns:a16="http://schemas.microsoft.com/office/drawing/2014/main" id="{4DD929EA-AE12-C286-B7CE-261E186E44A0}"/>
              </a:ext>
            </a:extLst>
          </p:cNvPr>
          <p:cNvSpPr txBox="1"/>
          <p:nvPr/>
        </p:nvSpPr>
        <p:spPr>
          <a:xfrm>
            <a:off x="122592" y="6267667"/>
            <a:ext cx="78955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rPr>
              <a:t>For more details on the specific capabilities, please see the NSPS minimum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rPr>
              <a:t>*Please note that facility mapping is ongoing and not all regions are fully visualized</a:t>
            </a:r>
          </a:p>
        </p:txBody>
      </p:sp>
      <p:sp>
        <p:nvSpPr>
          <p:cNvPr id="9" name="Rectangle 8">
            <a:extLst>
              <a:ext uri="{FF2B5EF4-FFF2-40B4-BE49-F238E27FC236}">
                <a16:creationId xmlns:a16="http://schemas.microsoft.com/office/drawing/2014/main" id="{354E01D0-391D-0044-BDD1-B52C9D3B835B}"/>
              </a:ext>
            </a:extLst>
          </p:cNvPr>
          <p:cNvSpPr/>
          <p:nvPr/>
        </p:nvSpPr>
        <p:spPr>
          <a:xfrm>
            <a:off x="8105775" y="1087838"/>
            <a:ext cx="4086225" cy="698501"/>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Open Sans" panose="020B0606030504020204" pitchFamily="34" charset="0"/>
              </a:rPr>
              <a:t>Goal of 75 </a:t>
            </a:r>
            <a:r>
              <a:rPr kumimoji="0" lang="en-US" sz="18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Open Sans" panose="020B0606030504020204" pitchFamily="34" charset="0"/>
              </a:rPr>
              <a:t>Facilities</a:t>
            </a:r>
          </a:p>
          <a:p>
            <a:pPr marL="0" marR="0" lvl="0" indent="0" algn="ctr" defTabSz="91430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Open Sans" panose="020B0606030504020204" pitchFamily="34" charset="0"/>
              </a:rPr>
              <a:t>by 2026</a:t>
            </a:r>
          </a:p>
        </p:txBody>
      </p:sp>
      <p:pic>
        <p:nvPicPr>
          <p:cNvPr id="16" name="Picture 15">
            <a:extLst>
              <a:ext uri="{FF2B5EF4-FFF2-40B4-BE49-F238E27FC236}">
                <a16:creationId xmlns:a16="http://schemas.microsoft.com/office/drawing/2014/main" id="{1F59035F-38E7-477A-A936-4FF9C6A79F13}"/>
              </a:ext>
            </a:extLst>
          </p:cNvPr>
          <p:cNvPicPr>
            <a:picLocks noChangeAspect="1"/>
          </p:cNvPicPr>
          <p:nvPr/>
        </p:nvPicPr>
        <p:blipFill>
          <a:blip r:embed="rId2">
            <a:alphaModFix/>
          </a:blip>
          <a:stretch>
            <a:fillRect/>
          </a:stretch>
        </p:blipFill>
        <p:spPr>
          <a:xfrm>
            <a:off x="8259253" y="2081985"/>
            <a:ext cx="3923222" cy="2120660"/>
          </a:xfrm>
          <a:prstGeom prst="rect">
            <a:avLst/>
          </a:prstGeom>
        </p:spPr>
      </p:pic>
      <p:sp>
        <p:nvSpPr>
          <p:cNvPr id="13" name="Rectangle 12">
            <a:extLst>
              <a:ext uri="{FF2B5EF4-FFF2-40B4-BE49-F238E27FC236}">
                <a16:creationId xmlns:a16="http://schemas.microsoft.com/office/drawing/2014/main" id="{8D873FD4-2CE7-ADCA-15AB-5CAA23C56F46}"/>
              </a:ext>
            </a:extLst>
          </p:cNvPr>
          <p:cNvSpPr/>
          <p:nvPr/>
        </p:nvSpPr>
        <p:spPr bwMode="gray">
          <a:xfrm>
            <a:off x="8426452" y="4688794"/>
            <a:ext cx="3386399" cy="352425"/>
          </a:xfrm>
          <a:prstGeom prst="rect">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Mixed-Method Funding</a:t>
            </a:r>
          </a:p>
        </p:txBody>
      </p:sp>
    </p:spTree>
    <p:extLst>
      <p:ext uri="{BB962C8B-B14F-4D97-AF65-F5344CB8AC3E}">
        <p14:creationId xmlns:p14="http://schemas.microsoft.com/office/powerpoint/2010/main" val="36409632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5917-553C-1B53-C01C-C9E458D21E03}"/>
              </a:ext>
            </a:extLst>
          </p:cNvPr>
          <p:cNvSpPr>
            <a:spLocks noGrp="1"/>
          </p:cNvSpPr>
          <p:nvPr>
            <p:ph type="title"/>
          </p:nvPr>
        </p:nvSpPr>
        <p:spPr/>
        <p:txBody>
          <a:bodyPr/>
          <a:lstStyle/>
          <a:p>
            <a:pPr defTabSz="914303" eaLnBrk="0" hangingPunct="0">
              <a:lnSpc>
                <a:spcPct val="106000"/>
              </a:lnSpc>
            </a:pPr>
            <a:r>
              <a:rPr lang="en-US" sz="2400" b="1">
                <a:solidFill>
                  <a:schemeClr val="bg1"/>
                </a:solidFill>
                <a:cs typeface="Open Sans" panose="020B0606030504020204" pitchFamily="34" charset="0"/>
              </a:rPr>
              <a:t>Level 3 Facilities </a:t>
            </a:r>
            <a:br>
              <a:rPr lang="en-US" sz="2400" b="1">
                <a:solidFill>
                  <a:schemeClr val="bg1"/>
                </a:solidFill>
                <a:cs typeface="Open Sans" panose="020B0606030504020204" pitchFamily="34" charset="0"/>
              </a:rPr>
            </a:br>
            <a:r>
              <a:rPr lang="en-US" sz="2400" b="0">
                <a:solidFill>
                  <a:schemeClr val="bg1"/>
                </a:solidFill>
                <a:cs typeface="Open Sans" panose="020B0606030504020204" pitchFamily="34" charset="0"/>
              </a:rPr>
              <a:t>Assessment Centers</a:t>
            </a:r>
            <a:endParaRPr lang="en-US" sz="2400" b="0"/>
          </a:p>
        </p:txBody>
      </p:sp>
      <p:sp>
        <p:nvSpPr>
          <p:cNvPr id="4" name="Rectangle 3">
            <a:extLst>
              <a:ext uri="{FF2B5EF4-FFF2-40B4-BE49-F238E27FC236}">
                <a16:creationId xmlns:a16="http://schemas.microsoft.com/office/drawing/2014/main" id="{A47F0A58-7E12-1B36-33F7-2AE32FF046AE}"/>
              </a:ext>
            </a:extLst>
          </p:cNvPr>
          <p:cNvSpPr/>
          <p:nvPr/>
        </p:nvSpPr>
        <p:spPr>
          <a:xfrm>
            <a:off x="0" y="1098550"/>
            <a:ext cx="8105775" cy="57594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10643EC4-AFD6-83B7-146B-BDC6E5D799E9}"/>
              </a:ext>
            </a:extLst>
          </p:cNvPr>
          <p:cNvSpPr txBox="1"/>
          <p:nvPr/>
        </p:nvSpPr>
        <p:spPr>
          <a:xfrm>
            <a:off x="452437" y="1437088"/>
            <a:ext cx="7200900"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3 Role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Widely accessible care delivery centers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Conducts limited basic laboratory testing and clinical stabilization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Coordinates rapid patient transfer </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Minimum Care Capabilities*</a:t>
            </a: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Care for HCIDs for 12-36 hours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Conducts training annual on donning/doffing; just-in-time training at time of activation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Has appropriate isolation space in ED or other accessible space (at least a single isolation space/neg pressure room)</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Can safely identify, isolate, initiate stabilizing medical care</a:t>
            </a:r>
          </a:p>
        </p:txBody>
      </p:sp>
      <p:sp>
        <p:nvSpPr>
          <p:cNvPr id="9" name="Rectangle 8">
            <a:extLst>
              <a:ext uri="{FF2B5EF4-FFF2-40B4-BE49-F238E27FC236}">
                <a16:creationId xmlns:a16="http://schemas.microsoft.com/office/drawing/2014/main" id="{354E01D0-391D-0044-BDD1-B52C9D3B835B}"/>
              </a:ext>
            </a:extLst>
          </p:cNvPr>
          <p:cNvSpPr/>
          <p:nvPr/>
        </p:nvSpPr>
        <p:spPr>
          <a:xfrm>
            <a:off x="8105775" y="1087838"/>
            <a:ext cx="4086225" cy="698501"/>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Open Sans" panose="020B0606030504020204" pitchFamily="34" charset="0"/>
              </a:rPr>
              <a:t>Goal of ~200 </a:t>
            </a:r>
            <a:r>
              <a:rPr kumimoji="0" lang="en-US" sz="18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Open Sans" panose="020B0606030504020204" pitchFamily="34" charset="0"/>
              </a:rPr>
              <a:t>Facilities</a:t>
            </a:r>
          </a:p>
        </p:txBody>
      </p:sp>
      <p:pic>
        <p:nvPicPr>
          <p:cNvPr id="17" name="Picture 16">
            <a:extLst>
              <a:ext uri="{FF2B5EF4-FFF2-40B4-BE49-F238E27FC236}">
                <a16:creationId xmlns:a16="http://schemas.microsoft.com/office/drawing/2014/main" id="{6B7EB6DC-971F-9869-D4DA-4F33DC90C4E9}"/>
              </a:ext>
            </a:extLst>
          </p:cNvPr>
          <p:cNvPicPr>
            <a:picLocks noChangeAspect="1"/>
          </p:cNvPicPr>
          <p:nvPr/>
        </p:nvPicPr>
        <p:blipFill>
          <a:blip r:embed="rId2">
            <a:alphaModFix/>
          </a:blip>
          <a:stretch>
            <a:fillRect/>
          </a:stretch>
        </p:blipFill>
        <p:spPr>
          <a:xfrm>
            <a:off x="8364206" y="2151180"/>
            <a:ext cx="3763888" cy="2035058"/>
          </a:xfrm>
          <a:prstGeom prst="rect">
            <a:avLst/>
          </a:prstGeom>
        </p:spPr>
      </p:pic>
      <p:sp>
        <p:nvSpPr>
          <p:cNvPr id="11" name="TextBox 10">
            <a:extLst>
              <a:ext uri="{FF2B5EF4-FFF2-40B4-BE49-F238E27FC236}">
                <a16:creationId xmlns:a16="http://schemas.microsoft.com/office/drawing/2014/main" id="{C475FAE6-8332-D201-1692-F0615738084E}"/>
              </a:ext>
            </a:extLst>
          </p:cNvPr>
          <p:cNvSpPr txBox="1"/>
          <p:nvPr/>
        </p:nvSpPr>
        <p:spPr>
          <a:xfrm>
            <a:off x="8385175" y="4297897"/>
            <a:ext cx="3455256" cy="22313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Funding &amp; Status </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Of the self-identified Assessment Centers who maintain capabilities, they may be funded in a variety of ways, though funding is generally limited.</a:t>
            </a:r>
            <a:endParaRPr kumimoji="0" lang="en-US" sz="1700" b="0" i="0" u="none" strike="noStrike" kern="1200" cap="none" spc="0" normalizeH="0" baseline="0" noProof="0">
              <a:ln>
                <a:noFill/>
              </a:ln>
              <a:solidFill>
                <a:prstClr val="black"/>
              </a:solidFill>
              <a:effectLst/>
              <a:highlight>
                <a:srgbClr val="FFFF00"/>
              </a:highlight>
              <a:uLnTx/>
              <a:uFillTx/>
              <a:latin typeface="Source Sans Pro" panose="020B0503030403020204" pitchFamily="34" charset="0"/>
              <a:ea typeface="Source Sans Pro" panose="020B0503030403020204" pitchFamily="34" charset="0"/>
              <a:cs typeface="+mn-cs"/>
            </a:endParaRPr>
          </a:p>
        </p:txBody>
      </p:sp>
      <p:sp>
        <p:nvSpPr>
          <p:cNvPr id="12" name="Rectangle 11">
            <a:extLst>
              <a:ext uri="{FF2B5EF4-FFF2-40B4-BE49-F238E27FC236}">
                <a16:creationId xmlns:a16="http://schemas.microsoft.com/office/drawing/2014/main" id="{EB1AC153-D563-9B46-CE8E-CB5BD9D44758}"/>
              </a:ext>
            </a:extLst>
          </p:cNvPr>
          <p:cNvSpPr/>
          <p:nvPr/>
        </p:nvSpPr>
        <p:spPr bwMode="gray">
          <a:xfrm>
            <a:off x="8426452" y="4688794"/>
            <a:ext cx="3386399" cy="352425"/>
          </a:xfrm>
          <a:prstGeom prst="rect">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Mixed-Method Funding</a:t>
            </a:r>
          </a:p>
        </p:txBody>
      </p:sp>
      <p:sp>
        <p:nvSpPr>
          <p:cNvPr id="13" name="TextBox 12">
            <a:extLst>
              <a:ext uri="{FF2B5EF4-FFF2-40B4-BE49-F238E27FC236}">
                <a16:creationId xmlns:a16="http://schemas.microsoft.com/office/drawing/2014/main" id="{28BC3D79-3409-D978-7AB0-2242165ABD75}"/>
              </a:ext>
            </a:extLst>
          </p:cNvPr>
          <p:cNvSpPr txBox="1"/>
          <p:nvPr/>
        </p:nvSpPr>
        <p:spPr>
          <a:xfrm>
            <a:off x="122592" y="6267667"/>
            <a:ext cx="78955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rPr>
              <a:t>For more details on the specific capabilities, please see the NSPS minimum capabilities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rPr>
              <a:t>*Please note that facility mapping is ongoing and not all regions are fully visualized</a:t>
            </a:r>
          </a:p>
        </p:txBody>
      </p:sp>
    </p:spTree>
    <p:extLst>
      <p:ext uri="{BB962C8B-B14F-4D97-AF65-F5344CB8AC3E}">
        <p14:creationId xmlns:p14="http://schemas.microsoft.com/office/powerpoint/2010/main" val="404894320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5917-553C-1B53-C01C-C9E458D21E03}"/>
              </a:ext>
            </a:extLst>
          </p:cNvPr>
          <p:cNvSpPr>
            <a:spLocks noGrp="1"/>
          </p:cNvSpPr>
          <p:nvPr>
            <p:ph type="title"/>
          </p:nvPr>
        </p:nvSpPr>
        <p:spPr/>
        <p:txBody>
          <a:bodyPr/>
          <a:lstStyle/>
          <a:p>
            <a:pPr defTabSz="914303" eaLnBrk="0" hangingPunct="0">
              <a:lnSpc>
                <a:spcPct val="106000"/>
              </a:lnSpc>
            </a:pPr>
            <a:r>
              <a:rPr lang="en-US" sz="2400" b="1">
                <a:solidFill>
                  <a:schemeClr val="bg1"/>
                </a:solidFill>
                <a:cs typeface="Open Sans" panose="020B0606030504020204" pitchFamily="34" charset="0"/>
              </a:rPr>
              <a:t>Level 4 Facilities </a:t>
            </a:r>
            <a:br>
              <a:rPr lang="en-US" sz="2400" b="1">
                <a:solidFill>
                  <a:schemeClr val="bg1"/>
                </a:solidFill>
                <a:cs typeface="Open Sans" panose="020B0606030504020204" pitchFamily="34" charset="0"/>
              </a:rPr>
            </a:br>
            <a:r>
              <a:rPr lang="en-US" sz="2400" b="0">
                <a:solidFill>
                  <a:schemeClr val="bg1"/>
                </a:solidFill>
                <a:cs typeface="Open Sans" panose="020B0606030504020204" pitchFamily="34" charset="0"/>
              </a:rPr>
              <a:t>All healthcare facilities</a:t>
            </a:r>
            <a:endParaRPr lang="en-US" sz="2400" b="0"/>
          </a:p>
        </p:txBody>
      </p:sp>
      <p:sp>
        <p:nvSpPr>
          <p:cNvPr id="4" name="Rectangle 3">
            <a:extLst>
              <a:ext uri="{FF2B5EF4-FFF2-40B4-BE49-F238E27FC236}">
                <a16:creationId xmlns:a16="http://schemas.microsoft.com/office/drawing/2014/main" id="{A47F0A58-7E12-1B36-33F7-2AE32FF046AE}"/>
              </a:ext>
            </a:extLst>
          </p:cNvPr>
          <p:cNvSpPr/>
          <p:nvPr/>
        </p:nvSpPr>
        <p:spPr>
          <a:xfrm>
            <a:off x="0" y="1098550"/>
            <a:ext cx="8105775" cy="575945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600"/>
              </a:spcBef>
              <a:spcAft>
                <a:spcPts val="0"/>
              </a:spcAft>
              <a:buClrTx/>
              <a:buSzTx/>
              <a:buFontTx/>
              <a:buNone/>
              <a:tabLst/>
              <a:defRPr/>
            </a:pPr>
            <a:endParaRPr kumimoji="0" lang="en-US" sz="1400" b="0" i="0" u="none" strike="noStrike" kern="1200" cap="none" spc="0" normalizeH="0" baseline="0" noProof="0" err="1">
              <a:ln>
                <a:noFill/>
              </a:ln>
              <a:solidFill>
                <a:srgbClr val="000000"/>
              </a:solidFill>
              <a:effectLst/>
              <a:uLnTx/>
              <a:uFillTx/>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10643EC4-AFD6-83B7-146B-BDC6E5D799E9}"/>
              </a:ext>
            </a:extLst>
          </p:cNvPr>
          <p:cNvSpPr txBox="1"/>
          <p:nvPr/>
        </p:nvSpPr>
        <p:spPr>
          <a:xfrm>
            <a:off x="452437" y="1437088"/>
            <a:ext cx="7200900" cy="3262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4 Role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Likely point of entry</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Arranges timely patient transfer </a:t>
            </a: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Minimum Care Capabilities*</a:t>
            </a: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Can safely identify, isolate, inform, initiate stabilizing medical care </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Protects facility staff</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Arranges timely patient transfer </a:t>
            </a:r>
          </a:p>
        </p:txBody>
      </p:sp>
      <p:sp>
        <p:nvSpPr>
          <p:cNvPr id="8" name="TextBox 7">
            <a:extLst>
              <a:ext uri="{FF2B5EF4-FFF2-40B4-BE49-F238E27FC236}">
                <a16:creationId xmlns:a16="http://schemas.microsoft.com/office/drawing/2014/main" id="{4DD929EA-AE12-C286-B7CE-261E186E44A0}"/>
              </a:ext>
            </a:extLst>
          </p:cNvPr>
          <p:cNvSpPr txBox="1"/>
          <p:nvPr/>
        </p:nvSpPr>
        <p:spPr>
          <a:xfrm>
            <a:off x="122592" y="6413970"/>
            <a:ext cx="789551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rPr>
              <a:t>For more details on the specific capabilities, please see the NSPS minimum capabilities</a:t>
            </a:r>
          </a:p>
        </p:txBody>
      </p:sp>
      <p:sp>
        <p:nvSpPr>
          <p:cNvPr id="9" name="Rectangle 8">
            <a:extLst>
              <a:ext uri="{FF2B5EF4-FFF2-40B4-BE49-F238E27FC236}">
                <a16:creationId xmlns:a16="http://schemas.microsoft.com/office/drawing/2014/main" id="{354E01D0-391D-0044-BDD1-B52C9D3B835B}"/>
              </a:ext>
            </a:extLst>
          </p:cNvPr>
          <p:cNvSpPr/>
          <p:nvPr/>
        </p:nvSpPr>
        <p:spPr>
          <a:xfrm>
            <a:off x="8105775" y="1087838"/>
            <a:ext cx="4086225" cy="698501"/>
          </a:xfrm>
          <a:prstGeom prst="rect">
            <a:avLst/>
          </a:prstGeom>
          <a:solidFill>
            <a:srgbClr val="01216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Open Sans" panose="020B0606030504020204" pitchFamily="34" charset="0"/>
              </a:rPr>
              <a:t>All U.S. </a:t>
            </a:r>
            <a:r>
              <a:rPr kumimoji="0" lang="en-US" sz="1800" b="1"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Open Sans" panose="020B0606030504020204" pitchFamily="34" charset="0"/>
              </a:rPr>
              <a:t>Facilities</a:t>
            </a:r>
          </a:p>
        </p:txBody>
      </p:sp>
      <p:pic>
        <p:nvPicPr>
          <p:cNvPr id="18" name="Picture 17">
            <a:extLst>
              <a:ext uri="{FF2B5EF4-FFF2-40B4-BE49-F238E27FC236}">
                <a16:creationId xmlns:a16="http://schemas.microsoft.com/office/drawing/2014/main" id="{6F92CA91-C1D2-58C7-BA53-5F72DFB9E823}"/>
              </a:ext>
            </a:extLst>
          </p:cNvPr>
          <p:cNvPicPr>
            <a:picLocks noChangeAspect="1"/>
          </p:cNvPicPr>
          <p:nvPr/>
        </p:nvPicPr>
        <p:blipFill>
          <a:blip r:embed="rId2">
            <a:alphaModFix/>
          </a:blip>
          <a:stretch>
            <a:fillRect/>
          </a:stretch>
        </p:blipFill>
        <p:spPr>
          <a:xfrm>
            <a:off x="8311819" y="2090564"/>
            <a:ext cx="3875418" cy="2128303"/>
          </a:xfrm>
          <a:prstGeom prst="rect">
            <a:avLst/>
          </a:prstGeom>
        </p:spPr>
      </p:pic>
      <p:sp>
        <p:nvSpPr>
          <p:cNvPr id="11" name="TextBox 10">
            <a:extLst>
              <a:ext uri="{FF2B5EF4-FFF2-40B4-BE49-F238E27FC236}">
                <a16:creationId xmlns:a16="http://schemas.microsoft.com/office/drawing/2014/main" id="{D55ACFA9-8791-1D41-2854-3870CAEAA311}"/>
              </a:ext>
            </a:extLst>
          </p:cNvPr>
          <p:cNvSpPr txBox="1"/>
          <p:nvPr/>
        </p:nvSpPr>
        <p:spPr>
          <a:xfrm>
            <a:off x="8385175" y="4297897"/>
            <a:ext cx="3455256" cy="22313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Funding &amp; Status </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7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4 facilities encompass all other healthcare facilities across the U.S. and have the minimum new Joint Commission IPC required capabilities as appropriate. </a:t>
            </a:r>
            <a:endParaRPr kumimoji="0" lang="en-US" sz="1700" b="0" i="0" u="none" strike="noStrike" kern="1200" cap="none" spc="0" normalizeH="0" baseline="0" noProof="0">
              <a:ln>
                <a:noFill/>
              </a:ln>
              <a:solidFill>
                <a:prstClr val="black"/>
              </a:solidFill>
              <a:effectLst/>
              <a:highlight>
                <a:srgbClr val="FFFF00"/>
              </a:highlight>
              <a:uLnTx/>
              <a:uFillTx/>
              <a:latin typeface="Source Sans Pro" panose="020B0503030403020204" pitchFamily="34" charset="0"/>
              <a:ea typeface="Source Sans Pro" panose="020B0503030403020204" pitchFamily="34" charset="0"/>
              <a:cs typeface="+mn-cs"/>
            </a:endParaRPr>
          </a:p>
        </p:txBody>
      </p:sp>
      <p:sp>
        <p:nvSpPr>
          <p:cNvPr id="12" name="Rectangle 11">
            <a:extLst>
              <a:ext uri="{FF2B5EF4-FFF2-40B4-BE49-F238E27FC236}">
                <a16:creationId xmlns:a16="http://schemas.microsoft.com/office/drawing/2014/main" id="{11A70851-7E45-8711-58CD-BA49517DB229}"/>
              </a:ext>
            </a:extLst>
          </p:cNvPr>
          <p:cNvSpPr/>
          <p:nvPr/>
        </p:nvSpPr>
        <p:spPr bwMode="gray">
          <a:xfrm>
            <a:off x="8426452" y="4688794"/>
            <a:ext cx="3386399" cy="352425"/>
          </a:xfrm>
          <a:prstGeom prst="rect">
            <a:avLst/>
          </a:prstGeom>
          <a:solidFill>
            <a:schemeClr val="bg1">
              <a:lumMod val="6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6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rPr>
              <a:t>Not Applicable</a:t>
            </a:r>
          </a:p>
        </p:txBody>
      </p:sp>
    </p:spTree>
    <p:extLst>
      <p:ext uri="{BB962C8B-B14F-4D97-AF65-F5344CB8AC3E}">
        <p14:creationId xmlns:p14="http://schemas.microsoft.com/office/powerpoint/2010/main" val="20462500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25984" y="133626"/>
            <a:ext cx="5099929" cy="776193"/>
          </a:xfrm>
          <a:prstGeom prst="rect">
            <a:avLst/>
          </a:prstGeom>
        </p:spPr>
      </p:pic>
      <p:sp>
        <p:nvSpPr>
          <p:cNvPr id="2" name="Text Placeholder 5">
            <a:extLst>
              <a:ext uri="{FF2B5EF4-FFF2-40B4-BE49-F238E27FC236}">
                <a16:creationId xmlns:a16="http://schemas.microsoft.com/office/drawing/2014/main" id="{126EAB16-2F52-66AA-1E15-9024810FBBCF}"/>
              </a:ext>
            </a:extLst>
          </p:cNvPr>
          <p:cNvSpPr txBox="1">
            <a:spLocks/>
          </p:cNvSpPr>
          <p:nvPr/>
        </p:nvSpPr>
        <p:spPr>
          <a:xfrm>
            <a:off x="223413" y="1377728"/>
            <a:ext cx="11745173" cy="608087"/>
          </a:xfrm>
          <a:prstGeom prst="rect">
            <a:avLst/>
          </a:prstGeom>
        </p:spPr>
        <p:txBody>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914400">
              <a:spcBef>
                <a:spcPts val="1200"/>
              </a:spcBef>
              <a:spcAft>
                <a:spcPts val="0"/>
              </a:spcAft>
              <a:buSzTx/>
              <a:buFontTx/>
              <a:buNone/>
              <a:defRPr/>
            </a:pPr>
            <a:r>
              <a:rPr lang="en-US" sz="1600">
                <a:solidFill>
                  <a:prstClr val="black">
                    <a:lumMod val="65000"/>
                    <a:lumOff val="35000"/>
                  </a:prstClr>
                </a:solidFill>
                <a:latin typeface="Source Sans Pro" panose="020B0503030403020204" pitchFamily="34" charset="0"/>
                <a:ea typeface="Source Sans Pro" panose="020B0503030403020204" pitchFamily="34" charset="0"/>
              </a:rPr>
              <a:t>The table is intended to provide a high-level sample of quantifiable difference across levels and does not include all minimum capabilities.</a:t>
            </a:r>
          </a:p>
        </p:txBody>
      </p:sp>
      <p:graphicFrame>
        <p:nvGraphicFramePr>
          <p:cNvPr id="3" name="Table 2">
            <a:extLst>
              <a:ext uri="{FF2B5EF4-FFF2-40B4-BE49-F238E27FC236}">
                <a16:creationId xmlns:a16="http://schemas.microsoft.com/office/drawing/2014/main" id="{E666E9D4-8DF9-58A7-5B9F-E3A84020446E}"/>
              </a:ext>
            </a:extLst>
          </p:cNvPr>
          <p:cNvGraphicFramePr>
            <a:graphicFrameLocks noGrp="1"/>
          </p:cNvGraphicFramePr>
          <p:nvPr/>
        </p:nvGraphicFramePr>
        <p:xfrm>
          <a:off x="309666" y="2103215"/>
          <a:ext cx="11101685" cy="4497706"/>
        </p:xfrm>
        <a:graphic>
          <a:graphicData uri="http://schemas.openxmlformats.org/drawingml/2006/table">
            <a:tbl>
              <a:tblPr firstRow="1" bandRow="1"/>
              <a:tblGrid>
                <a:gridCol w="1688971">
                  <a:extLst>
                    <a:ext uri="{9D8B030D-6E8A-4147-A177-3AD203B41FA5}">
                      <a16:colId xmlns:a16="http://schemas.microsoft.com/office/drawing/2014/main" val="3623445634"/>
                    </a:ext>
                  </a:extLst>
                </a:gridCol>
                <a:gridCol w="246888">
                  <a:extLst>
                    <a:ext uri="{9D8B030D-6E8A-4147-A177-3AD203B41FA5}">
                      <a16:colId xmlns:a16="http://schemas.microsoft.com/office/drawing/2014/main" val="3294243835"/>
                    </a:ext>
                  </a:extLst>
                </a:gridCol>
                <a:gridCol w="2891422">
                  <a:extLst>
                    <a:ext uri="{9D8B030D-6E8A-4147-A177-3AD203B41FA5}">
                      <a16:colId xmlns:a16="http://schemas.microsoft.com/office/drawing/2014/main" val="2967927630"/>
                    </a:ext>
                  </a:extLst>
                </a:gridCol>
                <a:gridCol w="245780">
                  <a:extLst>
                    <a:ext uri="{9D8B030D-6E8A-4147-A177-3AD203B41FA5}">
                      <a16:colId xmlns:a16="http://schemas.microsoft.com/office/drawing/2014/main" val="2945767748"/>
                    </a:ext>
                  </a:extLst>
                </a:gridCol>
                <a:gridCol w="2891422">
                  <a:extLst>
                    <a:ext uri="{9D8B030D-6E8A-4147-A177-3AD203B41FA5}">
                      <a16:colId xmlns:a16="http://schemas.microsoft.com/office/drawing/2014/main" val="3088295777"/>
                    </a:ext>
                  </a:extLst>
                </a:gridCol>
                <a:gridCol w="245780">
                  <a:extLst>
                    <a:ext uri="{9D8B030D-6E8A-4147-A177-3AD203B41FA5}">
                      <a16:colId xmlns:a16="http://schemas.microsoft.com/office/drawing/2014/main" val="1920009088"/>
                    </a:ext>
                  </a:extLst>
                </a:gridCol>
                <a:gridCol w="2891422">
                  <a:extLst>
                    <a:ext uri="{9D8B030D-6E8A-4147-A177-3AD203B41FA5}">
                      <a16:colId xmlns:a16="http://schemas.microsoft.com/office/drawing/2014/main" val="227682672"/>
                    </a:ext>
                  </a:extLst>
                </a:gridCol>
              </a:tblGrid>
              <a:tr h="426889">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marL="0" marR="0" algn="l" fontAlgn="t">
                        <a:spcBef>
                          <a:spcPts val="600"/>
                        </a:spcBef>
                        <a:spcAft>
                          <a:spcPts val="0"/>
                        </a:spcAft>
                      </a:pPr>
                      <a:r>
                        <a:rPr lang="en-US" sz="1800" b="1">
                          <a:ln>
                            <a:noFill/>
                          </a:ln>
                          <a:solidFill>
                            <a:schemeClr val="bg1"/>
                          </a:solidFill>
                          <a:effectLst/>
                          <a:latin typeface="Source Sans Pro" panose="020B0503030403020204" pitchFamily="34" charset="0"/>
                          <a:ea typeface="Source Sans Pro" panose="020B0503030403020204" pitchFamily="34" charset="0"/>
                        </a:rPr>
                        <a:t>Capabilities</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w="19050" cap="flat" cmpd="sng" algn="ctr">
                      <a:solidFill>
                        <a:srgbClr val="26BAA7"/>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26BAA7"/>
                    </a:solidFill>
                  </a:tcPr>
                </a:tc>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marL="0" marR="0" algn="l" fontAlgn="t">
                        <a:spcBef>
                          <a:spcPts val="600"/>
                        </a:spcBef>
                        <a:spcAft>
                          <a:spcPts val="0"/>
                        </a:spcAft>
                      </a:pPr>
                      <a:endParaRPr lang="en-US" sz="1400" b="1">
                        <a:ln>
                          <a:noFill/>
                        </a:ln>
                        <a:solidFill>
                          <a:schemeClr val="bg1"/>
                        </a:solidFill>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algn="l">
                        <a:spcBef>
                          <a:spcPts val="600"/>
                        </a:spcBef>
                      </a:pPr>
                      <a:r>
                        <a:rPr lang="en-US" sz="1800">
                          <a:solidFill>
                            <a:schemeClr val="bg1"/>
                          </a:solidFill>
                          <a:latin typeface="Source Sans Pro" panose="020B0503030403020204" pitchFamily="34" charset="0"/>
                          <a:ea typeface="Source Sans Pro" panose="020B0503030403020204" pitchFamily="34" charset="0"/>
                        </a:rPr>
                        <a:t>Level 1</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w="19050" cap="flat" cmpd="sng" algn="ctr">
                      <a:solidFill>
                        <a:srgbClr val="0170B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162A7"/>
                    </a:solidFill>
                  </a:tcPr>
                </a:tc>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algn="l">
                        <a:spcBef>
                          <a:spcPts val="600"/>
                        </a:spcBef>
                      </a:pPr>
                      <a:endParaRPr lang="en-US" sz="1800">
                        <a:solidFill>
                          <a:schemeClr val="bg1"/>
                        </a:solidFill>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algn="l">
                        <a:spcBef>
                          <a:spcPts val="600"/>
                        </a:spcBef>
                      </a:pPr>
                      <a:r>
                        <a:rPr lang="en-US" sz="1800">
                          <a:solidFill>
                            <a:schemeClr val="bg1"/>
                          </a:solidFill>
                          <a:latin typeface="Source Sans Pro" panose="020B0503030403020204" pitchFamily="34" charset="0"/>
                          <a:ea typeface="Source Sans Pro" panose="020B0503030403020204" pitchFamily="34" charset="0"/>
                        </a:rPr>
                        <a:t>Level 2</a:t>
                      </a: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w="19050" cap="flat" cmpd="sng" algn="ctr">
                      <a:solidFill>
                        <a:srgbClr val="0186E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186E1"/>
                    </a:solidFill>
                  </a:tcPr>
                </a:tc>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algn="l">
                        <a:spcBef>
                          <a:spcPts val="600"/>
                        </a:spcBef>
                      </a:pPr>
                      <a:endParaRPr lang="en-US" sz="1800">
                        <a:solidFill>
                          <a:schemeClr val="bg1"/>
                        </a:solidFill>
                        <a:latin typeface="Source Sans Pro" panose="020B0503030403020204" pitchFamily="34" charset="0"/>
                        <a:ea typeface="Source Sans Pro" panose="020B0503030403020204" pitchFamily="34" charset="0"/>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Georgia" panose="02040502050405020303"/>
                        </a:defRPr>
                      </a:lvl1pPr>
                      <a:lvl2pPr marL="457200" algn="l" defTabSz="914400" rtl="0" eaLnBrk="1" latinLnBrk="0" hangingPunct="1">
                        <a:defRPr sz="1800" b="1" kern="1200">
                          <a:solidFill>
                            <a:schemeClr val="tx1"/>
                          </a:solidFill>
                          <a:latin typeface="Georgia" panose="02040502050405020303"/>
                        </a:defRPr>
                      </a:lvl2pPr>
                      <a:lvl3pPr marL="914400" algn="l" defTabSz="914400" rtl="0" eaLnBrk="1" latinLnBrk="0" hangingPunct="1">
                        <a:defRPr sz="1800" b="1" kern="1200">
                          <a:solidFill>
                            <a:schemeClr val="tx1"/>
                          </a:solidFill>
                          <a:latin typeface="Georgia" panose="02040502050405020303"/>
                        </a:defRPr>
                      </a:lvl3pPr>
                      <a:lvl4pPr marL="1371600" algn="l" defTabSz="914400" rtl="0" eaLnBrk="1" latinLnBrk="0" hangingPunct="1">
                        <a:defRPr sz="1800" b="1" kern="1200">
                          <a:solidFill>
                            <a:schemeClr val="tx1"/>
                          </a:solidFill>
                          <a:latin typeface="Georgia" panose="02040502050405020303"/>
                        </a:defRPr>
                      </a:lvl4pPr>
                      <a:lvl5pPr marL="1828800" algn="l" defTabSz="914400" rtl="0" eaLnBrk="1" latinLnBrk="0" hangingPunct="1">
                        <a:defRPr sz="1800" b="1" kern="1200">
                          <a:solidFill>
                            <a:schemeClr val="tx1"/>
                          </a:solidFill>
                          <a:latin typeface="Georgia" panose="02040502050405020303"/>
                        </a:defRPr>
                      </a:lvl5pPr>
                      <a:lvl6pPr marL="2286000" algn="l" defTabSz="914400" rtl="0" eaLnBrk="1" latinLnBrk="0" hangingPunct="1">
                        <a:defRPr sz="1800" b="1" kern="1200">
                          <a:solidFill>
                            <a:schemeClr val="tx1"/>
                          </a:solidFill>
                          <a:latin typeface="Georgia" panose="02040502050405020303"/>
                        </a:defRPr>
                      </a:lvl6pPr>
                      <a:lvl7pPr marL="2743200" algn="l" defTabSz="914400" rtl="0" eaLnBrk="1" latinLnBrk="0" hangingPunct="1">
                        <a:defRPr sz="1800" b="1" kern="1200">
                          <a:solidFill>
                            <a:schemeClr val="tx1"/>
                          </a:solidFill>
                          <a:latin typeface="Georgia" panose="02040502050405020303"/>
                        </a:defRPr>
                      </a:lvl7pPr>
                      <a:lvl8pPr marL="3200400" algn="l" defTabSz="914400" rtl="0" eaLnBrk="1" latinLnBrk="0" hangingPunct="1">
                        <a:defRPr sz="1800" b="1" kern="1200">
                          <a:solidFill>
                            <a:schemeClr val="tx1"/>
                          </a:solidFill>
                          <a:latin typeface="Georgia" panose="02040502050405020303"/>
                        </a:defRPr>
                      </a:lvl8pPr>
                      <a:lvl9pPr marL="3657600" algn="l" defTabSz="914400" rtl="0" eaLnBrk="1" latinLnBrk="0" hangingPunct="1">
                        <a:defRPr sz="1800" b="1" kern="1200">
                          <a:solidFill>
                            <a:schemeClr val="tx1"/>
                          </a:solidFill>
                          <a:latin typeface="Georgia" panose="02040502050405020303"/>
                        </a:defRPr>
                      </a:lvl9pPr>
                    </a:lstStyle>
                    <a:p>
                      <a:pPr algn="l">
                        <a:spcBef>
                          <a:spcPts val="600"/>
                        </a:spcBef>
                      </a:pPr>
                      <a:r>
                        <a:rPr lang="en-US" sz="1800">
                          <a:solidFill>
                            <a:schemeClr val="bg1"/>
                          </a:solidFill>
                          <a:latin typeface="Source Sans Pro" panose="020B0503030403020204" pitchFamily="34" charset="0"/>
                          <a:ea typeface="Source Sans Pro" panose="020B0503030403020204" pitchFamily="34" charset="0"/>
                        </a:rPr>
                        <a:t>Level 3</a:t>
                      </a: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w="19050" cap="flat" cmpd="sng" algn="ctr">
                      <a:solidFill>
                        <a:srgbClr val="4CB6FE"/>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CBCFE"/>
                    </a:solidFill>
                  </a:tcPr>
                </a:tc>
                <a:extLst>
                  <a:ext uri="{0D108BD9-81ED-4DB2-BD59-A6C34878D82A}">
                    <a16:rowId xmlns:a16="http://schemas.microsoft.com/office/drawing/2014/main" val="3319801984"/>
                  </a:ext>
                </a:extLst>
              </a:tr>
              <a:tr h="426889">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Care Duration</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Duration of illness</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Duration of illness</a:t>
                      </a: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w="12700" cmpd="sng">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12-36 Hours</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rgbClr val="75787B">
                        <a:alpha val="20000"/>
                      </a:srgbClr>
                    </a:solidFill>
                  </a:tcPr>
                </a:tc>
                <a:extLst>
                  <a:ext uri="{0D108BD9-81ED-4DB2-BD59-A6C34878D82A}">
                    <a16:rowId xmlns:a16="http://schemas.microsoft.com/office/drawing/2014/main" val="3466181657"/>
                  </a:ext>
                </a:extLst>
              </a:tr>
              <a:tr h="677073">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Capacity for VHF, airborne</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2 VHFs </a:t>
                      </a:r>
                    </a:p>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10 airborne</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1-2 VHFs </a:t>
                      </a:r>
                    </a:p>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4 airborne</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1+ isolation space</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56888851"/>
                  </a:ext>
                </a:extLst>
              </a:tr>
              <a:tr h="920125">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PPE Supply</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2 VHF cases for at least 7 </a:t>
                      </a:r>
                    </a:p>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days onsite (with plans to support 21 days of care)</a:t>
                      </a:r>
                      <a:endParaRPr lang="en-US" sz="1400" b="0" i="1">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i="1">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1-2 VHF cases for at least 7 days onsite (with plans to support 21 days of care)</a:t>
                      </a:r>
                      <a:endParaRPr lang="en-US" sz="1400" b="0" i="1"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i="1"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3 VHF cases for 12-36 hours (before resupply)</a:t>
                      </a:r>
                      <a:endParaRPr lang="en-US" sz="1400" b="0" i="1"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extLst>
                  <a:ext uri="{0D108BD9-81ED-4DB2-BD59-A6C34878D82A}">
                    <a16:rowId xmlns:a16="http://schemas.microsoft.com/office/drawing/2014/main" val="2383819875"/>
                  </a:ext>
                </a:extLst>
              </a:tr>
              <a:tr h="596476">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Exercises</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Quarterly</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At least twice annually</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At least once annually for mystery patient exercise</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84148244"/>
                  </a:ext>
                </a:extLst>
              </a:tr>
              <a:tr h="426889">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PPE Training</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Quarterly </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At least 2x annually </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At least 1x annually </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75787B">
                        <a:alpha val="20000"/>
                      </a:srgbClr>
                    </a:solidFill>
                  </a:tcPr>
                </a:tc>
                <a:extLst>
                  <a:ext uri="{0D108BD9-81ED-4DB2-BD59-A6C34878D82A}">
                    <a16:rowId xmlns:a16="http://schemas.microsoft.com/office/drawing/2014/main" val="1432792870"/>
                  </a:ext>
                </a:extLst>
              </a:tr>
              <a:tr h="426889">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Skills Training</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Quarterly</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At least annually</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78134874"/>
                  </a:ext>
                </a:extLst>
              </a:tr>
              <a:tr h="596476">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1">
                          <a:effectLst/>
                          <a:latin typeface="Source Sans Pro" panose="020B0503030403020204" pitchFamily="34" charset="0"/>
                          <a:ea typeface="Source Sans Pro" panose="020B0503030403020204" pitchFamily="34" charset="0"/>
                        </a:rPr>
                        <a:t>Lab Testing Ability</a:t>
                      </a:r>
                    </a:p>
                  </a:txBody>
                  <a:tcPr anchor="ctr">
                    <a:lnL w="19050" cap="flat" cmpd="sng" algn="ctr">
                      <a:solidFill>
                        <a:srgbClr val="26BAA7"/>
                      </a:solidFill>
                      <a:prstDash val="solid"/>
                      <a:round/>
                      <a:headEnd type="none" w="med" len="med"/>
                      <a:tailEnd type="none" w="med" len="med"/>
                    </a:lnL>
                    <a:lnR w="19050" cap="flat" cmpd="sng" algn="ctr">
                      <a:solidFill>
                        <a:srgbClr val="26BAA7"/>
                      </a:solidFill>
                      <a:prstDash val="solid"/>
                      <a:round/>
                      <a:headEnd type="none" w="med" len="med"/>
                      <a:tailEnd type="none" w="med" len="med"/>
                    </a:lnR>
                    <a:lnT>
                      <a:noFill/>
                    </a:lnT>
                    <a:lnB w="19050" cap="flat" cmpd="sng" algn="ctr">
                      <a:solidFill>
                        <a:srgbClr val="26BAA7"/>
                      </a:solidFill>
                      <a:prstDash val="solid"/>
                      <a:round/>
                      <a:headEnd type="none" w="med" len="med"/>
                      <a:tailEnd type="none" w="med" len="med"/>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1">
                        <a:effectLst/>
                        <a:latin typeface="Source Sans Pro" panose="020B0503030403020204" pitchFamily="34" charset="0"/>
                        <a:ea typeface="Source Sans Pro" panose="020B0503030403020204" pitchFamily="34" charset="0"/>
                      </a:endParaRPr>
                    </a:p>
                  </a:txBody>
                  <a:tcPr anchor="ctr">
                    <a:lnL w="19050" cap="flat" cmpd="sng" algn="ctr">
                      <a:solidFill>
                        <a:srgbClr val="26BAA7"/>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a:effectLst/>
                          <a:latin typeface="Source Sans Pro" panose="020B0503030403020204" pitchFamily="34" charset="0"/>
                          <a:ea typeface="Source Sans Pro" panose="020B0503030403020204" pitchFamily="34" charset="0"/>
                        </a:rPr>
                        <a:t>Clinical lab testing</a:t>
                      </a:r>
                    </a:p>
                  </a:txBody>
                  <a:tcPr anchor="ctr">
                    <a:lnL w="19050" cap="flat" cmpd="sng" algn="ctr">
                      <a:solidFill>
                        <a:srgbClr val="0170BB"/>
                      </a:solidFill>
                      <a:prstDash val="solid"/>
                      <a:round/>
                      <a:headEnd type="none" w="med" len="med"/>
                      <a:tailEnd type="none" w="med" len="med"/>
                    </a:lnL>
                    <a:lnR w="19050" cap="flat" cmpd="sng" algn="ctr">
                      <a:solidFill>
                        <a:srgbClr val="0170BB"/>
                      </a:solidFill>
                      <a:prstDash val="solid"/>
                      <a:round/>
                      <a:headEnd type="none" w="med" len="med"/>
                      <a:tailEnd type="none" w="med" len="med"/>
                    </a:lnR>
                    <a:lnT>
                      <a:noFill/>
                    </a:lnT>
                    <a:lnB w="19050" cap="flat" cmpd="sng" algn="ctr">
                      <a:solidFill>
                        <a:srgbClr val="0170BB"/>
                      </a:solidFill>
                      <a:prstDash val="solid"/>
                      <a:round/>
                      <a:headEnd type="none" w="med" len="med"/>
                      <a:tailEnd type="none" w="med" len="med"/>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a:effectLst/>
                        <a:latin typeface="Source Sans Pro" panose="020B0503030403020204" pitchFamily="34" charset="0"/>
                        <a:ea typeface="Source Sans Pro" panose="020B0503030403020204" pitchFamily="34" charset="0"/>
                      </a:endParaRPr>
                    </a:p>
                  </a:txBody>
                  <a:tcPr anchor="ctr">
                    <a:lnL w="19050" cap="flat" cmpd="sng" algn="ctr">
                      <a:solidFill>
                        <a:srgbClr val="0170BB"/>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Clinical lab testing</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0186E1"/>
                      </a:solidFill>
                      <a:prstDash val="solid"/>
                      <a:round/>
                      <a:headEnd type="none" w="med" len="med"/>
                      <a:tailEnd type="none" w="med" len="med"/>
                    </a:lnR>
                    <a:lnT>
                      <a:noFill/>
                    </a:lnT>
                    <a:lnB w="19050" cap="flat" cmpd="sng" algn="ctr">
                      <a:solidFill>
                        <a:srgbClr val="0186E1"/>
                      </a:solidFill>
                      <a:prstDash val="solid"/>
                      <a:round/>
                      <a:headEnd type="none" w="med" len="med"/>
                      <a:tailEnd type="none" w="med" len="med"/>
                    </a:lnB>
                    <a:lnTlToBr w="12700" cmpd="sng">
                      <a:noFill/>
                      <a:prstDash val="solid"/>
                    </a:lnTlToBr>
                    <a:lnBlToTr w="12700" cmpd="sng">
                      <a:noFill/>
                      <a:prstDash val="solid"/>
                    </a:lnBlToTr>
                    <a:solidFill>
                      <a:srgbClr val="75787B">
                        <a:alpha val="20000"/>
                      </a:srgbClr>
                    </a:solid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0186E1"/>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panose="02040502050405020303"/>
                        </a:defRPr>
                      </a:lvl1pPr>
                      <a:lvl2pPr marL="457200" algn="l" defTabSz="914400" rtl="0" eaLnBrk="1" latinLnBrk="0" hangingPunct="1">
                        <a:defRPr sz="1800" kern="1200">
                          <a:solidFill>
                            <a:schemeClr val="tx1"/>
                          </a:solidFill>
                          <a:latin typeface="Georgia" panose="02040502050405020303"/>
                        </a:defRPr>
                      </a:lvl2pPr>
                      <a:lvl3pPr marL="914400" algn="l" defTabSz="914400" rtl="0" eaLnBrk="1" latinLnBrk="0" hangingPunct="1">
                        <a:defRPr sz="1800" kern="1200">
                          <a:solidFill>
                            <a:schemeClr val="tx1"/>
                          </a:solidFill>
                          <a:latin typeface="Georgia" panose="02040502050405020303"/>
                        </a:defRPr>
                      </a:lvl3pPr>
                      <a:lvl4pPr marL="1371600" algn="l" defTabSz="914400" rtl="0" eaLnBrk="1" latinLnBrk="0" hangingPunct="1">
                        <a:defRPr sz="1800" kern="1200">
                          <a:solidFill>
                            <a:schemeClr val="tx1"/>
                          </a:solidFill>
                          <a:latin typeface="Georgia" panose="02040502050405020303"/>
                        </a:defRPr>
                      </a:lvl4pPr>
                      <a:lvl5pPr marL="1828800" algn="l" defTabSz="914400" rtl="0" eaLnBrk="1" latinLnBrk="0" hangingPunct="1">
                        <a:defRPr sz="1800" kern="1200">
                          <a:solidFill>
                            <a:schemeClr val="tx1"/>
                          </a:solidFill>
                          <a:latin typeface="Georgia" panose="02040502050405020303"/>
                        </a:defRPr>
                      </a:lvl5pPr>
                      <a:lvl6pPr marL="2286000" algn="l" defTabSz="914400" rtl="0" eaLnBrk="1" latinLnBrk="0" hangingPunct="1">
                        <a:defRPr sz="1800" kern="1200">
                          <a:solidFill>
                            <a:schemeClr val="tx1"/>
                          </a:solidFill>
                          <a:latin typeface="Georgia" panose="02040502050405020303"/>
                        </a:defRPr>
                      </a:lvl6pPr>
                      <a:lvl7pPr marL="2743200" algn="l" defTabSz="914400" rtl="0" eaLnBrk="1" latinLnBrk="0" hangingPunct="1">
                        <a:defRPr sz="1800" kern="1200">
                          <a:solidFill>
                            <a:schemeClr val="tx1"/>
                          </a:solidFill>
                          <a:latin typeface="Georgia" panose="02040502050405020303"/>
                        </a:defRPr>
                      </a:lvl7pPr>
                      <a:lvl8pPr marL="3200400" algn="l" defTabSz="914400" rtl="0" eaLnBrk="1" latinLnBrk="0" hangingPunct="1">
                        <a:defRPr sz="1800" kern="1200">
                          <a:solidFill>
                            <a:schemeClr val="tx1"/>
                          </a:solidFill>
                          <a:latin typeface="Georgia" panose="02040502050405020303"/>
                        </a:defRPr>
                      </a:lvl8pPr>
                      <a:lvl9pPr marL="3657600" algn="l" defTabSz="914400" rtl="0" eaLnBrk="1" latinLnBrk="0" hangingPunct="1">
                        <a:defRPr sz="1800" kern="1200">
                          <a:solidFill>
                            <a:schemeClr val="tx1"/>
                          </a:solidFill>
                          <a:latin typeface="Georgia" panose="02040502050405020303"/>
                        </a:defRPr>
                      </a:lvl9pPr>
                    </a:lstStyle>
                    <a:p>
                      <a:pPr marL="0" marR="0" algn="l" fontAlgn="t">
                        <a:spcBef>
                          <a:spcPts val="600"/>
                        </a:spcBef>
                        <a:spcAft>
                          <a:spcPts val="0"/>
                        </a:spcAft>
                      </a:pPr>
                      <a:r>
                        <a:rPr lang="en-US" sz="1400" b="0" kern="1200">
                          <a:solidFill>
                            <a:schemeClr val="tx1"/>
                          </a:solidFill>
                          <a:effectLst/>
                          <a:latin typeface="Source Sans Pro" panose="020B0503030403020204" pitchFamily="34" charset="0"/>
                          <a:ea typeface="Source Sans Pro" panose="020B0503030403020204" pitchFamily="34" charset="0"/>
                        </a:rPr>
                        <a:t>Point-of-care onsite clinical lab testing</a:t>
                      </a:r>
                      <a:endParaRPr lang="en-US" sz="1400" b="0" kern="1200">
                        <a:solidFill>
                          <a:schemeClr val="tx1"/>
                        </a:solidFill>
                        <a:effectLst/>
                        <a:latin typeface="Source Sans Pro" panose="020B0503030403020204" pitchFamily="34" charset="0"/>
                        <a:ea typeface="Source Sans Pro" panose="020B0503030403020204" pitchFamily="34" charset="0"/>
                        <a:cs typeface="+mn-cs"/>
                      </a:endParaRPr>
                    </a:p>
                  </a:txBody>
                  <a:tcPr anchor="ctr">
                    <a:lnL w="19050" cap="flat" cmpd="sng" algn="ctr">
                      <a:solidFill>
                        <a:srgbClr val="4CB6FE"/>
                      </a:solidFill>
                      <a:prstDash val="solid"/>
                      <a:round/>
                      <a:headEnd type="none" w="med" len="med"/>
                      <a:tailEnd type="none" w="med" len="med"/>
                    </a:lnL>
                    <a:lnR w="19050" cap="flat" cmpd="sng" algn="ctr">
                      <a:solidFill>
                        <a:srgbClr val="4CB6FE"/>
                      </a:solidFill>
                      <a:prstDash val="solid"/>
                      <a:round/>
                      <a:headEnd type="none" w="med" len="med"/>
                      <a:tailEnd type="none" w="med" len="med"/>
                    </a:lnR>
                    <a:lnT>
                      <a:noFill/>
                    </a:lnT>
                    <a:lnB w="19050" cap="flat" cmpd="sng" algn="ctr">
                      <a:solidFill>
                        <a:srgbClr val="4CB6FE"/>
                      </a:solidFill>
                      <a:prstDash val="solid"/>
                      <a:round/>
                      <a:headEnd type="none" w="med" len="med"/>
                      <a:tailEnd type="none" w="med" len="med"/>
                    </a:lnB>
                    <a:lnTlToBr w="12700" cmpd="sng">
                      <a:noFill/>
                      <a:prstDash val="solid"/>
                    </a:lnTlToBr>
                    <a:lnBlToTr w="12700" cmpd="sng">
                      <a:noFill/>
                      <a:prstDash val="solid"/>
                    </a:lnBlToTr>
                    <a:solidFill>
                      <a:srgbClr val="75787B">
                        <a:alpha val="20000"/>
                      </a:srgbClr>
                    </a:solidFill>
                  </a:tcPr>
                </a:tc>
                <a:extLst>
                  <a:ext uri="{0D108BD9-81ED-4DB2-BD59-A6C34878D82A}">
                    <a16:rowId xmlns:a16="http://schemas.microsoft.com/office/drawing/2014/main" val="197048520"/>
                  </a:ext>
                </a:extLst>
              </a:tr>
            </a:tbl>
          </a:graphicData>
        </a:graphic>
      </p:graphicFrame>
      <p:sp>
        <p:nvSpPr>
          <p:cNvPr id="4" name="Rectangle 21">
            <a:extLst>
              <a:ext uri="{FF2B5EF4-FFF2-40B4-BE49-F238E27FC236}">
                <a16:creationId xmlns:a16="http://schemas.microsoft.com/office/drawing/2014/main" id="{5D28D969-2E2A-A8B5-D753-7F8E1E282ADD}"/>
              </a:ext>
            </a:extLst>
          </p:cNvPr>
          <p:cNvSpPr/>
          <p:nvPr/>
        </p:nvSpPr>
        <p:spPr bwMode="gray">
          <a:xfrm>
            <a:off x="16574" y="909819"/>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i="1">
                <a:solidFill>
                  <a:prstClr val="white"/>
                </a:solidFill>
                <a:latin typeface="Source Sans Pro" panose="020B0503030403020204" pitchFamily="34" charset="0"/>
                <a:ea typeface="Source Sans Pro" panose="020B0503030403020204" pitchFamily="34" charset="0"/>
              </a:rPr>
              <a:t>High Level Capabilities Comparison</a:t>
            </a:r>
            <a:endParaRPr lang="en-US" sz="2800" b="1">
              <a:solidFill>
                <a:prstClr val="white"/>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82150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51DB44-8AC2-44CE-0820-4CEB181C4F0D}"/>
              </a:ext>
            </a:extLst>
          </p:cNvPr>
          <p:cNvPicPr>
            <a:picLocks noChangeAspect="1"/>
          </p:cNvPicPr>
          <p:nvPr/>
        </p:nvPicPr>
        <p:blipFill rotWithShape="1">
          <a:blip r:embed="rId2">
            <a:alphaModFix amt="35000"/>
          </a:blip>
          <a:srcRect r="9353"/>
          <a:stretch/>
        </p:blipFill>
        <p:spPr>
          <a:xfrm>
            <a:off x="9126297" y="1095252"/>
            <a:ext cx="3065703" cy="5305548"/>
          </a:xfrm>
          <a:prstGeom prst="rect">
            <a:avLst/>
          </a:prstGeom>
        </p:spPr>
      </p:pic>
      <p:sp>
        <p:nvSpPr>
          <p:cNvPr id="4" name="TextBox 3">
            <a:extLst>
              <a:ext uri="{FF2B5EF4-FFF2-40B4-BE49-F238E27FC236}">
                <a16:creationId xmlns:a16="http://schemas.microsoft.com/office/drawing/2014/main" id="{FCA4BF09-F414-C071-C954-C51D9B85A963}"/>
              </a:ext>
            </a:extLst>
          </p:cNvPr>
          <p:cNvSpPr txBox="1"/>
          <p:nvPr/>
        </p:nvSpPr>
        <p:spPr>
          <a:xfrm>
            <a:off x="798775" y="4176818"/>
            <a:ext cx="326841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Sara Thul</a:t>
            </a:r>
            <a:r>
              <a:rPr lang="en-US"/>
              <a:t>, MSN, RN RESPTC Outreach Specialist, University of Minnesota Medical Center</a:t>
            </a:r>
          </a:p>
          <a:p>
            <a:endParaRPr lang="en-US"/>
          </a:p>
        </p:txBody>
      </p:sp>
      <p:pic>
        <p:nvPicPr>
          <p:cNvPr id="3" name="Picture 2" descr="A blue text on a black background&#10;&#10;AI-generated content may be incorrect.">
            <a:extLst>
              <a:ext uri="{FF2B5EF4-FFF2-40B4-BE49-F238E27FC236}">
                <a16:creationId xmlns:a16="http://schemas.microsoft.com/office/drawing/2014/main" id="{310557B6-F17C-230C-E37B-43687907D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09" y="403413"/>
            <a:ext cx="2444501" cy="909830"/>
          </a:xfrm>
          <a:prstGeom prst="rect">
            <a:avLst/>
          </a:prstGeom>
        </p:spPr>
      </p:pic>
      <p:pic>
        <p:nvPicPr>
          <p:cNvPr id="12" name="Picture 11" descr="A person smiling at the camera&#10;&#10;AI-generated content may be incorrect.">
            <a:extLst>
              <a:ext uri="{FF2B5EF4-FFF2-40B4-BE49-F238E27FC236}">
                <a16:creationId xmlns:a16="http://schemas.microsoft.com/office/drawing/2014/main" id="{6BA52950-530F-A093-8BAD-54FB13CACCF6}"/>
              </a:ext>
            </a:extLst>
          </p:cNvPr>
          <p:cNvPicPr>
            <a:picLocks noChangeAspect="1"/>
          </p:cNvPicPr>
          <p:nvPr/>
        </p:nvPicPr>
        <p:blipFill>
          <a:blip r:embed="rId4"/>
          <a:srcRect l="23237" t="10552" r="14904" b="2638"/>
          <a:stretch>
            <a:fillRect/>
          </a:stretch>
        </p:blipFill>
        <p:spPr>
          <a:xfrm>
            <a:off x="711988" y="1710698"/>
            <a:ext cx="2246610" cy="2036501"/>
          </a:xfrm>
          <a:prstGeom prst="rect">
            <a:avLst/>
          </a:prstGeom>
        </p:spPr>
      </p:pic>
    </p:spTree>
    <p:extLst>
      <p:ext uri="{BB962C8B-B14F-4D97-AF65-F5344CB8AC3E}">
        <p14:creationId xmlns:p14="http://schemas.microsoft.com/office/powerpoint/2010/main" val="2870780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7C5CC9-6050-BE41-75BD-A1D5FD3E8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8D2745-D1D2-3D73-368B-2966BE3EBACA}"/>
              </a:ext>
            </a:extLst>
          </p:cNvPr>
          <p:cNvSpPr>
            <a:spLocks noGrp="1"/>
          </p:cNvSpPr>
          <p:nvPr>
            <p:ph type="title"/>
          </p:nvPr>
        </p:nvSpPr>
        <p:spPr/>
        <p:txBody>
          <a:bodyPr/>
          <a:lstStyle/>
          <a:p>
            <a:r>
              <a:rPr lang="en-ZA"/>
              <a:t>RESPTC</a:t>
            </a:r>
          </a:p>
        </p:txBody>
      </p:sp>
      <p:pic>
        <p:nvPicPr>
          <p:cNvPr id="5" name="Picture 4">
            <a:extLst>
              <a:ext uri="{FF2B5EF4-FFF2-40B4-BE49-F238E27FC236}">
                <a16:creationId xmlns:a16="http://schemas.microsoft.com/office/drawing/2014/main" id="{4F597494-24D3-206D-53D8-22BF6E6FCD03}"/>
              </a:ext>
            </a:extLst>
          </p:cNvPr>
          <p:cNvPicPr>
            <a:picLocks noChangeAspect="1"/>
          </p:cNvPicPr>
          <p:nvPr/>
        </p:nvPicPr>
        <p:blipFill>
          <a:blip r:embed="rId3"/>
          <a:stretch>
            <a:fillRect/>
          </a:stretch>
        </p:blipFill>
        <p:spPr>
          <a:xfrm>
            <a:off x="7219507" y="5943601"/>
            <a:ext cx="4392707" cy="670919"/>
          </a:xfrm>
          <a:prstGeom prst="rect">
            <a:avLst/>
          </a:prstGeom>
        </p:spPr>
      </p:pic>
      <p:sp>
        <p:nvSpPr>
          <p:cNvPr id="6" name="Text Placeholder 5">
            <a:extLst>
              <a:ext uri="{FF2B5EF4-FFF2-40B4-BE49-F238E27FC236}">
                <a16:creationId xmlns:a16="http://schemas.microsoft.com/office/drawing/2014/main" id="{C2CFD087-696B-46DD-0A82-06C751C8AA56}"/>
              </a:ext>
            </a:extLst>
          </p:cNvPr>
          <p:cNvSpPr>
            <a:spLocks noGrp="1"/>
          </p:cNvSpPr>
          <p:nvPr>
            <p:ph type="body" sz="quarter" idx="13"/>
          </p:nvPr>
        </p:nvSpPr>
        <p:spPr/>
        <p:txBody>
          <a:bodyPr vert="horz" lIns="0" tIns="0" rIns="0" bIns="0" rtlCol="0" anchor="t">
            <a:noAutofit/>
          </a:bodyPr>
          <a:lstStyle/>
          <a:p>
            <a:r>
              <a:rPr lang="en-US" sz="2800" b="1" dirty="0"/>
              <a:t>University of Minnesota RESPTC</a:t>
            </a:r>
          </a:p>
          <a:p>
            <a:pPr marL="457200" indent="-457200">
              <a:buChar char="•"/>
            </a:pPr>
            <a:r>
              <a:rPr lang="en-US" sz="2800" dirty="0"/>
              <a:t>NSPS Level 1 RESPTC since 2015</a:t>
            </a:r>
          </a:p>
          <a:p>
            <a:pPr marL="457200" indent="-457200">
              <a:buChar char="•"/>
            </a:pPr>
            <a:r>
              <a:rPr lang="en-US" sz="2800" dirty="0"/>
              <a:t>Ability to care for 2 adult or pediatric VHF patients</a:t>
            </a:r>
          </a:p>
          <a:p>
            <a:pPr marL="457200" indent="-457200">
              <a:buChar char="•"/>
            </a:pPr>
            <a:r>
              <a:rPr lang="en-US" sz="2800" dirty="0"/>
              <a:t>Ability to care for 10 airborne isolation patients</a:t>
            </a:r>
          </a:p>
          <a:p>
            <a:pPr marL="457200" indent="-457200">
              <a:buChar char="•"/>
            </a:pPr>
            <a:r>
              <a:rPr lang="en-US" sz="2800" dirty="0"/>
              <a:t>Provide outreach and education throughout </a:t>
            </a:r>
          </a:p>
          <a:p>
            <a:r>
              <a:rPr lang="en-US" sz="2800" dirty="0"/>
              <a:t>  Region 5</a:t>
            </a:r>
          </a:p>
          <a:p>
            <a:pPr marL="457200" indent="-457200">
              <a:buChar char="•"/>
            </a:pPr>
            <a:r>
              <a:rPr lang="en-US" sz="2800" dirty="0"/>
              <a:t>On-Unit laboratory</a:t>
            </a:r>
          </a:p>
          <a:p>
            <a:pPr marL="457200" indent="-457200">
              <a:buChar char="•"/>
            </a:pPr>
            <a:r>
              <a:rPr lang="en-US" sz="2800" dirty="0"/>
              <a:t>Staff- volunteer based &amp; extension of their </a:t>
            </a:r>
          </a:p>
          <a:p>
            <a:r>
              <a:rPr lang="en-US" sz="2800" dirty="0"/>
              <a:t> ​floating cluster</a:t>
            </a:r>
          </a:p>
          <a:p>
            <a:endParaRPr lang="en-US"/>
          </a:p>
        </p:txBody>
      </p:sp>
      <p:pic>
        <p:nvPicPr>
          <p:cNvPr id="3" name="Picture 2" descr="Two women standing next to a table&#10;&#10;AI-generated content may be incorrect.">
            <a:extLst>
              <a:ext uri="{FF2B5EF4-FFF2-40B4-BE49-F238E27FC236}">
                <a16:creationId xmlns:a16="http://schemas.microsoft.com/office/drawing/2014/main" id="{6C115EFE-33C4-2EEB-D8B5-CAC1F1DD4CEF}"/>
              </a:ext>
            </a:extLst>
          </p:cNvPr>
          <p:cNvPicPr>
            <a:picLocks noChangeAspect="1"/>
          </p:cNvPicPr>
          <p:nvPr/>
        </p:nvPicPr>
        <p:blipFill>
          <a:blip r:embed="rId4"/>
          <a:stretch>
            <a:fillRect/>
          </a:stretch>
        </p:blipFill>
        <p:spPr>
          <a:xfrm>
            <a:off x="8264769" y="2744300"/>
            <a:ext cx="3458308" cy="2600325"/>
          </a:xfrm>
          <a:prstGeom prst="rect">
            <a:avLst/>
          </a:prstGeom>
        </p:spPr>
      </p:pic>
    </p:spTree>
    <p:extLst>
      <p:ext uri="{BB962C8B-B14F-4D97-AF65-F5344CB8AC3E}">
        <p14:creationId xmlns:p14="http://schemas.microsoft.com/office/powerpoint/2010/main" val="4148143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A2EC5-4B81-553B-CFB6-3702ABF03D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74327-4CE0-6610-FB75-252CC2C33CD1}"/>
              </a:ext>
            </a:extLst>
          </p:cNvPr>
          <p:cNvSpPr>
            <a:spLocks noGrp="1"/>
          </p:cNvSpPr>
          <p:nvPr>
            <p:ph type="title"/>
          </p:nvPr>
        </p:nvSpPr>
        <p:spPr/>
        <p:txBody>
          <a:bodyPr/>
          <a:lstStyle/>
          <a:p>
            <a:r>
              <a:rPr lang="en-ZA"/>
              <a:t>RESPTC</a:t>
            </a:r>
          </a:p>
        </p:txBody>
      </p:sp>
      <p:sp>
        <p:nvSpPr>
          <p:cNvPr id="6" name="Text Placeholder 5">
            <a:extLst>
              <a:ext uri="{FF2B5EF4-FFF2-40B4-BE49-F238E27FC236}">
                <a16:creationId xmlns:a16="http://schemas.microsoft.com/office/drawing/2014/main" id="{5F7DF47F-40ED-B564-E9B4-470DBC887B97}"/>
              </a:ext>
            </a:extLst>
          </p:cNvPr>
          <p:cNvSpPr>
            <a:spLocks noGrp="1"/>
          </p:cNvSpPr>
          <p:nvPr>
            <p:ph type="body" sz="quarter" idx="13"/>
          </p:nvPr>
        </p:nvSpPr>
        <p:spPr/>
        <p:txBody>
          <a:bodyPr vert="horz" lIns="0" tIns="0" rIns="0" bIns="0" rtlCol="0" anchor="t">
            <a:noAutofit/>
          </a:bodyPr>
          <a:lstStyle/>
          <a:p>
            <a:r>
              <a:rPr lang="en-US" sz="2800" b="1" dirty="0"/>
              <a:t>University of Minnesota RESPTC</a:t>
            </a:r>
          </a:p>
          <a:p>
            <a:pPr marL="457200" indent="-457200">
              <a:buChar char="•"/>
            </a:pPr>
            <a:r>
              <a:rPr lang="en-US" sz="2800" dirty="0"/>
              <a:t>Quarterly drills and exercises</a:t>
            </a:r>
          </a:p>
          <a:p>
            <a:pPr marL="457200" indent="-457200">
              <a:buChar char="•"/>
            </a:pPr>
            <a:r>
              <a:rPr lang="en-US" sz="2800" dirty="0"/>
              <a:t>Multi-disciplinary team</a:t>
            </a:r>
          </a:p>
          <a:p>
            <a:endParaRPr lang="en-US"/>
          </a:p>
        </p:txBody>
      </p:sp>
      <p:pic>
        <p:nvPicPr>
          <p:cNvPr id="7" name="Picture 6" descr="A group of people in a room&#10;&#10;AI-generated content may be incorrect.">
            <a:extLst>
              <a:ext uri="{FF2B5EF4-FFF2-40B4-BE49-F238E27FC236}">
                <a16:creationId xmlns:a16="http://schemas.microsoft.com/office/drawing/2014/main" id="{4E0F8E44-EA96-02B2-BAC5-D4DBF2D400C7}"/>
              </a:ext>
            </a:extLst>
          </p:cNvPr>
          <p:cNvPicPr>
            <a:picLocks noChangeAspect="1"/>
          </p:cNvPicPr>
          <p:nvPr/>
        </p:nvPicPr>
        <p:blipFill>
          <a:blip r:embed="rId3"/>
          <a:stretch>
            <a:fillRect/>
          </a:stretch>
        </p:blipFill>
        <p:spPr>
          <a:xfrm rot="5400000">
            <a:off x="112059" y="3199279"/>
            <a:ext cx="3787589" cy="2835089"/>
          </a:xfrm>
          <a:prstGeom prst="rect">
            <a:avLst/>
          </a:prstGeom>
        </p:spPr>
      </p:pic>
      <p:pic>
        <p:nvPicPr>
          <p:cNvPr id="12" name="Picture 11" descr="A room with a person in a hospital bed&#10;&#10;AI-generated content may be incorrect.">
            <a:extLst>
              <a:ext uri="{FF2B5EF4-FFF2-40B4-BE49-F238E27FC236}">
                <a16:creationId xmlns:a16="http://schemas.microsoft.com/office/drawing/2014/main" id="{24CE19D5-9C3C-C67E-2ABF-A492262F087D}"/>
              </a:ext>
            </a:extLst>
          </p:cNvPr>
          <p:cNvPicPr>
            <a:picLocks noChangeAspect="1"/>
          </p:cNvPicPr>
          <p:nvPr/>
        </p:nvPicPr>
        <p:blipFill>
          <a:blip r:embed="rId4"/>
          <a:srcRect l="13959" t="-225" r="254" b="225"/>
          <a:stretch>
            <a:fillRect/>
          </a:stretch>
        </p:blipFill>
        <p:spPr>
          <a:xfrm rot="5400000">
            <a:off x="4069602" y="2958353"/>
            <a:ext cx="3787594" cy="3316946"/>
          </a:xfrm>
          <a:prstGeom prst="rect">
            <a:avLst/>
          </a:prstGeom>
        </p:spPr>
      </p:pic>
      <p:pic>
        <p:nvPicPr>
          <p:cNvPr id="13" name="Picture 12" descr="A group of people in a room&#10;&#10;AI-generated content may be incorrect.">
            <a:extLst>
              <a:ext uri="{FF2B5EF4-FFF2-40B4-BE49-F238E27FC236}">
                <a16:creationId xmlns:a16="http://schemas.microsoft.com/office/drawing/2014/main" id="{3F649D65-DACE-C844-F7A7-BC06B338F208}"/>
              </a:ext>
            </a:extLst>
          </p:cNvPr>
          <p:cNvPicPr>
            <a:picLocks noChangeAspect="1"/>
          </p:cNvPicPr>
          <p:nvPr/>
        </p:nvPicPr>
        <p:blipFill>
          <a:blip r:embed="rId5"/>
          <a:stretch>
            <a:fillRect/>
          </a:stretch>
        </p:blipFill>
        <p:spPr>
          <a:xfrm rot="5400000">
            <a:off x="7547161" y="2263587"/>
            <a:ext cx="4829735" cy="3597089"/>
          </a:xfrm>
          <a:prstGeom prst="rect">
            <a:avLst/>
          </a:prstGeom>
        </p:spPr>
      </p:pic>
      <p:sp>
        <p:nvSpPr>
          <p:cNvPr id="3" name="TextBox 2">
            <a:extLst>
              <a:ext uri="{FF2B5EF4-FFF2-40B4-BE49-F238E27FC236}">
                <a16:creationId xmlns:a16="http://schemas.microsoft.com/office/drawing/2014/main" id="{20988096-B6A1-15BB-26EC-ED14E77C8CA2}"/>
              </a:ext>
            </a:extLst>
          </p:cNvPr>
          <p:cNvSpPr txBox="1"/>
          <p:nvPr/>
        </p:nvSpPr>
        <p:spPr>
          <a:xfrm>
            <a:off x="924060" y="6569229"/>
            <a:ext cx="5241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Photo credit: E.B. </a:t>
            </a:r>
            <a:r>
              <a:rPr lang="en-US" dirty="0" err="1"/>
              <a:t>Floersh</a:t>
            </a:r>
            <a:r>
              <a:rPr lang="en-US" dirty="0"/>
              <a:t>, University of Minnesota</a:t>
            </a:r>
          </a:p>
        </p:txBody>
      </p:sp>
    </p:spTree>
    <p:extLst>
      <p:ext uri="{BB962C8B-B14F-4D97-AF65-F5344CB8AC3E}">
        <p14:creationId xmlns:p14="http://schemas.microsoft.com/office/powerpoint/2010/main" val="3582076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lgn="ctr">
              <a:defRPr/>
            </a:pPr>
            <a:r>
              <a:rPr lang="en-US" sz="2800" b="1">
                <a:solidFill>
                  <a:prstClr val="white"/>
                </a:solidFill>
                <a:latin typeface="Source Sans Pro"/>
                <a:ea typeface="Source Sans Pro"/>
              </a:rPr>
              <a:t>Level 2 STAND AWARD </a:t>
            </a: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22" name="Rectangle 21">
            <a:extLst>
              <a:ext uri="{FF2B5EF4-FFF2-40B4-BE49-F238E27FC236}">
                <a16:creationId xmlns:a16="http://schemas.microsoft.com/office/drawing/2014/main" id="{8B887F14-B275-C70D-A8F0-F3A022E7A889}"/>
              </a:ext>
            </a:extLst>
          </p:cNvPr>
          <p:cNvSpPr/>
          <p:nvPr/>
        </p:nvSpPr>
        <p:spPr bwMode="gray">
          <a:xfrm>
            <a:off x="0" y="5901662"/>
            <a:ext cx="12192000" cy="410955"/>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1"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endParaRPr>
          </a:p>
        </p:txBody>
      </p:sp>
      <p:sp>
        <p:nvSpPr>
          <p:cNvPr id="24" name="Content Placeholder 23">
            <a:extLst>
              <a:ext uri="{FF2B5EF4-FFF2-40B4-BE49-F238E27FC236}">
                <a16:creationId xmlns:a16="http://schemas.microsoft.com/office/drawing/2014/main" id="{5D5F9E5F-2C54-3C6F-CA5B-AA712FE10E52}"/>
              </a:ext>
            </a:extLst>
          </p:cNvPr>
          <p:cNvSpPr>
            <a:spLocks noGrp="1"/>
          </p:cNvSpPr>
          <p:nvPr>
            <p:ph sz="half" idx="1"/>
          </p:nvPr>
        </p:nvSpPr>
        <p:spPr/>
        <p:txBody>
          <a:bodyPr vert="horz" lIns="91440" tIns="45720" rIns="91440" bIns="45720" rtlCol="0" anchor="t">
            <a:normAutofit/>
          </a:bodyPr>
          <a:lstStyle/>
          <a:p>
            <a:pPr marL="0" indent="0">
              <a:buNone/>
            </a:pPr>
            <a:r>
              <a:rPr lang="en-US" sz="2100" b="1">
                <a:solidFill>
                  <a:srgbClr val="0F1626"/>
                </a:solidFill>
                <a:latin typeface="Montserrat"/>
              </a:rPr>
              <a:t>Role of NSPS Level 2 Facilities </a:t>
            </a:r>
            <a:endParaRPr lang="en-US"/>
          </a:p>
          <a:p>
            <a:pPr marL="0" indent="0">
              <a:buNone/>
            </a:pPr>
            <a:r>
              <a:rPr lang="en-US" sz="1400">
                <a:solidFill>
                  <a:srgbClr val="0F1626"/>
                </a:solidFill>
                <a:latin typeface="Montserrat"/>
              </a:rPr>
              <a:t>Awarded facilities will: </a:t>
            </a:r>
            <a:endParaRPr lang="en-US"/>
          </a:p>
          <a:p>
            <a:r>
              <a:rPr lang="en-US" sz="1400">
                <a:solidFill>
                  <a:srgbClr val="0F1626"/>
                </a:solidFill>
                <a:latin typeface="Montserrat"/>
              </a:rPr>
              <a:t>Work toward achieving or maintaining </a:t>
            </a:r>
            <a:r>
              <a:rPr lang="en-US" sz="1400" b="1" u="sng">
                <a:solidFill>
                  <a:srgbClr val="1665A7"/>
                </a:solidFill>
                <a:latin typeface="Montserrat"/>
                <a:hlinkClick r:id="rId3"/>
              </a:rPr>
              <a:t>NSPS Level 2 minimum capabilities</a:t>
            </a:r>
            <a:r>
              <a:rPr lang="en-US" sz="1400">
                <a:solidFill>
                  <a:srgbClr val="0F1626"/>
                </a:solidFill>
                <a:latin typeface="Montserrat"/>
              </a:rPr>
              <a:t> with NETEC and RESPTC network support, assessment, and training </a:t>
            </a:r>
            <a:endParaRPr lang="en-US"/>
          </a:p>
          <a:p>
            <a:r>
              <a:rPr lang="en-US" sz="1400">
                <a:solidFill>
                  <a:srgbClr val="0F1626"/>
                </a:solidFill>
                <a:latin typeface="Montserrat"/>
              </a:rPr>
              <a:t>Deliver safe, specialized care for patients with HCIDs for the </a:t>
            </a:r>
            <a:r>
              <a:rPr lang="en-US" sz="1400" b="1">
                <a:solidFill>
                  <a:srgbClr val="0F1626"/>
                </a:solidFill>
                <a:latin typeface="Montserrat"/>
              </a:rPr>
              <a:t>duration of their illness</a:t>
            </a:r>
            <a:r>
              <a:rPr lang="en-US" sz="1400">
                <a:solidFill>
                  <a:srgbClr val="0F1626"/>
                </a:solidFill>
                <a:latin typeface="Montserrat"/>
              </a:rPr>
              <a:t> </a:t>
            </a:r>
            <a:endParaRPr lang="en-US"/>
          </a:p>
          <a:p>
            <a:r>
              <a:rPr lang="en-US" sz="1400">
                <a:solidFill>
                  <a:srgbClr val="0F1626"/>
                </a:solidFill>
                <a:latin typeface="Montserrat"/>
              </a:rPr>
              <a:t>Accept patients from within their HHS region, and if needed, from outside their jurisdiction or even outside the U.S. </a:t>
            </a:r>
            <a:endParaRPr lang="en-US"/>
          </a:p>
          <a:p>
            <a:r>
              <a:rPr lang="en-US" sz="1400">
                <a:solidFill>
                  <a:srgbClr val="0F1626"/>
                </a:solidFill>
                <a:latin typeface="Montserrat"/>
              </a:rPr>
              <a:t>Serve as an expert resource during surge </a:t>
            </a:r>
            <a:endParaRPr lang="en-US"/>
          </a:p>
          <a:p>
            <a:r>
              <a:rPr lang="en-US" sz="1400">
                <a:solidFill>
                  <a:srgbClr val="0F1626"/>
                </a:solidFill>
                <a:latin typeface="Montserrat"/>
              </a:rPr>
              <a:t>Partner with Level 1 facilities in their region </a:t>
            </a:r>
            <a:endParaRPr lang="en-US"/>
          </a:p>
          <a:p>
            <a:r>
              <a:rPr lang="en-US" sz="1400">
                <a:solidFill>
                  <a:srgbClr val="0F1626"/>
                </a:solidFill>
                <a:latin typeface="Montserrat"/>
              </a:rPr>
              <a:t>Join a </a:t>
            </a:r>
            <a:r>
              <a:rPr lang="en-US" sz="1400" b="1">
                <a:solidFill>
                  <a:srgbClr val="0F1626"/>
                </a:solidFill>
                <a:latin typeface="Montserrat"/>
              </a:rPr>
              <a:t>Community of Practice</a:t>
            </a:r>
            <a:r>
              <a:rPr lang="en-US" sz="1400">
                <a:solidFill>
                  <a:srgbClr val="0F1626"/>
                </a:solidFill>
                <a:latin typeface="Montserrat"/>
              </a:rPr>
              <a:t> with facilities nationwide </a:t>
            </a:r>
            <a:endParaRPr lang="en-US"/>
          </a:p>
          <a:p>
            <a:pPr marL="0" indent="0">
              <a:buNone/>
            </a:pPr>
            <a:endParaRPr lang="en-US"/>
          </a:p>
        </p:txBody>
      </p:sp>
      <p:sp>
        <p:nvSpPr>
          <p:cNvPr id="25" name="Content Placeholder 24">
            <a:extLst>
              <a:ext uri="{FF2B5EF4-FFF2-40B4-BE49-F238E27FC236}">
                <a16:creationId xmlns:a16="http://schemas.microsoft.com/office/drawing/2014/main" id="{D6FA4DF7-0DCA-4797-B56E-B09F9C633B73}"/>
              </a:ext>
            </a:extLst>
          </p:cNvPr>
          <p:cNvSpPr>
            <a:spLocks noGrp="1"/>
          </p:cNvSpPr>
          <p:nvPr>
            <p:ph sz="half" idx="2"/>
          </p:nvPr>
        </p:nvSpPr>
        <p:spPr/>
        <p:txBody>
          <a:bodyPr vert="horz" lIns="91440" tIns="45720" rIns="91440" bIns="45720" rtlCol="0" anchor="t">
            <a:normAutofit/>
          </a:bodyPr>
          <a:lstStyle/>
          <a:p>
            <a:pPr marL="0" indent="0">
              <a:buNone/>
            </a:pPr>
            <a:r>
              <a:rPr lang="en-US" sz="2100" b="1" dirty="0">
                <a:solidFill>
                  <a:srgbClr val="0F1626"/>
                </a:solidFill>
                <a:latin typeface="Montserrat"/>
              </a:rPr>
              <a:t>Funding at a Glance </a:t>
            </a:r>
            <a:endParaRPr lang="en-US" dirty="0"/>
          </a:p>
          <a:p>
            <a:r>
              <a:rPr lang="en-US" sz="1400" b="1">
                <a:solidFill>
                  <a:srgbClr val="0F1626"/>
                </a:solidFill>
                <a:latin typeface="Montserrat"/>
              </a:rPr>
              <a:t>Award amount:</a:t>
            </a:r>
            <a:r>
              <a:rPr lang="en-US" sz="1400">
                <a:solidFill>
                  <a:srgbClr val="0F1626"/>
                </a:solidFill>
                <a:latin typeface="Montserrat"/>
              </a:rPr>
              <a:t> $500,000 per facility </a:t>
            </a:r>
            <a:endParaRPr lang="en-US"/>
          </a:p>
          <a:p>
            <a:r>
              <a:rPr lang="en-US" sz="1400" b="1">
                <a:solidFill>
                  <a:srgbClr val="0F1626"/>
                </a:solidFill>
                <a:latin typeface="Montserrat"/>
              </a:rPr>
              <a:t>Sites Awarded:</a:t>
            </a:r>
            <a:r>
              <a:rPr lang="en-US" sz="1400">
                <a:solidFill>
                  <a:srgbClr val="0F1626"/>
                </a:solidFill>
                <a:latin typeface="Montserrat"/>
              </a:rPr>
              <a:t> 54 throughout US </a:t>
            </a:r>
            <a:endParaRPr lang="en-US"/>
          </a:p>
          <a:p>
            <a:r>
              <a:rPr lang="en-US" sz="1400" b="1">
                <a:solidFill>
                  <a:srgbClr val="0F1626"/>
                </a:solidFill>
                <a:latin typeface="Montserrat"/>
              </a:rPr>
              <a:t>Grant performance period: </a:t>
            </a:r>
            <a:r>
              <a:rPr lang="en-US" sz="1400">
                <a:solidFill>
                  <a:srgbClr val="0F1626"/>
                </a:solidFill>
                <a:latin typeface="Montserrat"/>
              </a:rPr>
              <a:t>January 2, 2026 – June 29, 2026</a:t>
            </a:r>
            <a:endParaRPr lang="en-US"/>
          </a:p>
          <a:p>
            <a:r>
              <a:rPr lang="en-US" sz="2100" b="1">
                <a:solidFill>
                  <a:srgbClr val="0F1626"/>
                </a:solidFill>
                <a:latin typeface="Montserrat"/>
              </a:rPr>
              <a:t>Region 5 Awardees:</a:t>
            </a:r>
            <a:r>
              <a:rPr lang="en-US" sz="2100" b="1" dirty="0">
                <a:solidFill>
                  <a:srgbClr val="0F1626"/>
                </a:solidFill>
                <a:latin typeface="Montserrat"/>
              </a:rPr>
              <a:t> </a:t>
            </a:r>
            <a:endParaRPr lang="en-US" sz="2100" dirty="0">
              <a:latin typeface="Montserrat"/>
            </a:endParaRPr>
          </a:p>
          <a:p>
            <a:r>
              <a:rPr lang="en-US" sz="1400" b="1" dirty="0">
                <a:solidFill>
                  <a:srgbClr val="0F1626"/>
                </a:solidFill>
                <a:latin typeface="Montserrat"/>
              </a:rPr>
              <a:t>Nationwide Childr</a:t>
            </a:r>
            <a:r>
              <a:rPr lang="en-US" sz="1400" b="1">
                <a:solidFill>
                  <a:srgbClr val="0F1626"/>
                </a:solidFill>
                <a:latin typeface="Montserrat"/>
              </a:rPr>
              <a:t>en's Hospital: Columbus, Ohio</a:t>
            </a:r>
          </a:p>
          <a:p>
            <a:r>
              <a:rPr lang="en-US" sz="1400" b="1">
                <a:solidFill>
                  <a:srgbClr val="0F1626"/>
                </a:solidFill>
                <a:latin typeface="Montserrat"/>
              </a:rPr>
              <a:t>Indiana University Health: Indianapolis, IN</a:t>
            </a:r>
          </a:p>
          <a:p>
            <a:r>
              <a:rPr lang="en-US" sz="1400" b="1" dirty="0">
                <a:solidFill>
                  <a:srgbClr val="0F1626"/>
                </a:solidFill>
                <a:latin typeface="Montserrat"/>
              </a:rPr>
              <a:t>Rush University Medical </a:t>
            </a:r>
            <a:r>
              <a:rPr lang="en-US" sz="1400" b="1">
                <a:solidFill>
                  <a:srgbClr val="0F1626"/>
                </a:solidFill>
                <a:latin typeface="Montserrat"/>
              </a:rPr>
              <a:t>Center: Chicago</a:t>
            </a:r>
            <a:r>
              <a:rPr lang="en-US" sz="1400" b="1" dirty="0">
                <a:solidFill>
                  <a:srgbClr val="0F1626"/>
                </a:solidFill>
                <a:latin typeface="Montserrat"/>
              </a:rPr>
              <a:t>, IL</a:t>
            </a:r>
          </a:p>
          <a:p>
            <a:r>
              <a:rPr lang="en-US" sz="1400" b="1">
                <a:solidFill>
                  <a:srgbClr val="0F1626"/>
                </a:solidFill>
                <a:latin typeface="Montserrat"/>
              </a:rPr>
              <a:t>Lurie Children's Hospital: Chicago, IL</a:t>
            </a:r>
          </a:p>
          <a:p>
            <a:r>
              <a:rPr lang="en-US" sz="1400" b="1" dirty="0">
                <a:solidFill>
                  <a:srgbClr val="0F1626"/>
                </a:solidFill>
                <a:latin typeface="Montserrat"/>
              </a:rPr>
              <a:t>University of </a:t>
            </a:r>
            <a:r>
              <a:rPr lang="en-US" sz="1400" b="1" err="1">
                <a:solidFill>
                  <a:srgbClr val="0F1626"/>
                </a:solidFill>
                <a:latin typeface="Montserrat"/>
              </a:rPr>
              <a:t>Wisconsi</a:t>
            </a:r>
            <a:r>
              <a:rPr lang="en-US" sz="1400" b="1">
                <a:solidFill>
                  <a:srgbClr val="0F1626"/>
                </a:solidFill>
                <a:latin typeface="Montserrat"/>
              </a:rPr>
              <a:t>n Health Hospital: Madison, WI</a:t>
            </a:r>
            <a:endParaRPr lang="en-US" sz="1400" b="1" dirty="0">
              <a:solidFill>
                <a:srgbClr val="0F1626"/>
              </a:solidFill>
              <a:latin typeface="Montserrat"/>
            </a:endParaRPr>
          </a:p>
        </p:txBody>
      </p:sp>
    </p:spTree>
    <p:extLst>
      <p:ext uri="{BB962C8B-B14F-4D97-AF65-F5344CB8AC3E}">
        <p14:creationId xmlns:p14="http://schemas.microsoft.com/office/powerpoint/2010/main" val="1426774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CF5FEE-FED1-75D3-073D-BB0E7F319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10F094-6539-B702-3433-A6A7F2E18325}"/>
              </a:ext>
            </a:extLst>
          </p:cNvPr>
          <p:cNvSpPr>
            <a:spLocks noGrp="1"/>
          </p:cNvSpPr>
          <p:nvPr>
            <p:ph type="title"/>
          </p:nvPr>
        </p:nvSpPr>
        <p:spPr/>
        <p:txBody>
          <a:bodyPr/>
          <a:lstStyle/>
          <a:p>
            <a:r>
              <a:rPr lang="en-ZA">
                <a:ea typeface="+mj-lt"/>
                <a:cs typeface="+mj-lt"/>
              </a:rPr>
              <a:t>Joint Commission Regulatory Requirements</a:t>
            </a:r>
            <a:endParaRPr lang="en-US"/>
          </a:p>
        </p:txBody>
      </p:sp>
      <p:sp>
        <p:nvSpPr>
          <p:cNvPr id="3" name="Content Placeholder 2">
            <a:extLst>
              <a:ext uri="{FF2B5EF4-FFF2-40B4-BE49-F238E27FC236}">
                <a16:creationId xmlns:a16="http://schemas.microsoft.com/office/drawing/2014/main" id="{184C188B-087D-8E41-4E24-B7458FC42D3E}"/>
              </a:ext>
            </a:extLst>
          </p:cNvPr>
          <p:cNvSpPr>
            <a:spLocks noGrp="1"/>
          </p:cNvSpPr>
          <p:nvPr>
            <p:ph type="body" sz="quarter" idx="13"/>
          </p:nvPr>
        </p:nvSpPr>
        <p:spPr>
          <a:xfrm>
            <a:off x="469900" y="791967"/>
            <a:ext cx="11252200" cy="478796"/>
          </a:xfrm>
        </p:spPr>
        <p:txBody>
          <a:bodyPr vert="horz" lIns="0" tIns="0" rIns="0" bIns="0" rtlCol="0" anchor="t">
            <a:noAutofit/>
          </a:bodyPr>
          <a:lstStyle/>
          <a:p>
            <a:endParaRPr lang="en-US" sz="2800">
              <a:solidFill>
                <a:srgbClr val="000000"/>
              </a:solidFill>
              <a:latin typeface="+mj-lt"/>
              <a:ea typeface="Aptos" panose="020B0004020202020204" pitchFamily="34" charset="0"/>
              <a:cs typeface="Calibri"/>
            </a:endParaRPr>
          </a:p>
          <a:p>
            <a:endParaRPr lang="en-US" sz="2800">
              <a:solidFill>
                <a:srgbClr val="000000"/>
              </a:solidFill>
              <a:latin typeface="+mj-lt"/>
              <a:ea typeface="Aptos" panose="020B0004020202020204" pitchFamily="34" charset="0"/>
              <a:cs typeface="Calibri"/>
            </a:endParaRPr>
          </a:p>
          <a:p>
            <a:pPr marL="0" indent="0">
              <a:buNone/>
            </a:pPr>
            <a:r>
              <a:rPr lang="en-US" sz="2800">
                <a:solidFill>
                  <a:srgbClr val="000000"/>
                </a:solidFill>
                <a:effectLst/>
                <a:latin typeface="+mj-lt"/>
                <a:ea typeface="Aptos" panose="020B0004020202020204" pitchFamily="34" charset="0"/>
                <a:cs typeface="Calibri"/>
              </a:rPr>
              <a:t>The Joint Commission (TJC) added new requirements specific to infection control and prevention of high-consequence infectious diseases (HCID) or special pathogens which went into effect July 1st, 2024. </a:t>
            </a:r>
            <a:endParaRPr lang="en-US" sz="2400">
              <a:cs typeface="Calibri"/>
            </a:endParaRPr>
          </a:p>
          <a:p>
            <a:pPr marL="0" indent="0">
              <a:buNone/>
            </a:pPr>
            <a:r>
              <a:rPr lang="en-US" sz="2800">
                <a:solidFill>
                  <a:srgbClr val="000000"/>
                </a:solidFill>
                <a:effectLst/>
                <a:latin typeface="+mj-lt"/>
                <a:ea typeface="Aptos" panose="020B0004020202020204" pitchFamily="34" charset="0"/>
                <a:cs typeface="Calibri"/>
              </a:rPr>
              <a:t>IC.07.01.01 has two elements of performance (EP). </a:t>
            </a:r>
            <a:endParaRPr lang="en-US" sz="2800">
              <a:solidFill>
                <a:srgbClr val="000000"/>
              </a:solidFill>
              <a:latin typeface="+mj-lt"/>
              <a:ea typeface="Aptos" panose="020B0004020202020204" pitchFamily="34" charset="0"/>
              <a:cs typeface="Calibri"/>
            </a:endParaRPr>
          </a:p>
          <a:p>
            <a:pPr marL="457200" lvl="1" indent="0">
              <a:buNone/>
            </a:pPr>
            <a:r>
              <a:rPr lang="en-US" sz="2800">
                <a:effectLst/>
                <a:latin typeface="+mj-lt"/>
                <a:ea typeface="Aptos" panose="020B0004020202020204" pitchFamily="34" charset="0"/>
                <a:cs typeface="Calibri"/>
              </a:rPr>
              <a:t>1 “The hospital develops and implements protocols for high-consequence infectious diseases or special pathogens. The protocols are readily available at the point of care and address: [Identify, Isolate, and Inform]” </a:t>
            </a:r>
          </a:p>
          <a:p>
            <a:pPr marL="457200" lvl="1" indent="0">
              <a:buNone/>
            </a:pPr>
            <a:r>
              <a:rPr lang="en-US" sz="2800">
                <a:latin typeface="+mj-lt"/>
              </a:rPr>
              <a:t>2 “The hospital develops and implements education and training and assesses competencies for the staff who will implement these protocols.” </a:t>
            </a:r>
          </a:p>
          <a:p>
            <a:pPr marL="0" indent="0">
              <a:buNone/>
            </a:pPr>
            <a:endParaRPr lang="en-US" sz="2400" b="1">
              <a:solidFill>
                <a:schemeClr val="tx2"/>
              </a:solidFill>
            </a:endParaRPr>
          </a:p>
          <a:p>
            <a:pPr marL="0" indent="0">
              <a:buNone/>
            </a:pPr>
            <a:endParaRPr lang="en-US" b="1">
              <a:solidFill>
                <a:schemeClr val="tx2"/>
              </a:solidFill>
            </a:endParaRPr>
          </a:p>
          <a:p>
            <a:pPr marL="0" indent="0">
              <a:buNone/>
            </a:pPr>
            <a:endParaRPr lang="en-US" sz="2400" b="1">
              <a:solidFill>
                <a:schemeClr val="tx2"/>
              </a:solidFill>
            </a:endParaRPr>
          </a:p>
        </p:txBody>
      </p:sp>
      <p:pic>
        <p:nvPicPr>
          <p:cNvPr id="5" name="Picture 4">
            <a:extLst>
              <a:ext uri="{FF2B5EF4-FFF2-40B4-BE49-F238E27FC236}">
                <a16:creationId xmlns:a16="http://schemas.microsoft.com/office/drawing/2014/main" id="{C4A48A5D-7CD1-4F0D-D7EA-F1350C3E271F}"/>
              </a:ext>
            </a:extLst>
          </p:cNvPr>
          <p:cNvPicPr>
            <a:picLocks noChangeAspect="1"/>
          </p:cNvPicPr>
          <p:nvPr/>
        </p:nvPicPr>
        <p:blipFill>
          <a:blip r:embed="rId3"/>
          <a:stretch>
            <a:fillRect/>
          </a:stretch>
        </p:blipFill>
        <p:spPr>
          <a:xfrm>
            <a:off x="7219507" y="5943601"/>
            <a:ext cx="4392707" cy="670919"/>
          </a:xfrm>
          <a:prstGeom prst="rect">
            <a:avLst/>
          </a:prstGeom>
        </p:spPr>
      </p:pic>
    </p:spTree>
    <p:extLst>
      <p:ext uri="{BB962C8B-B14F-4D97-AF65-F5344CB8AC3E}">
        <p14:creationId xmlns:p14="http://schemas.microsoft.com/office/powerpoint/2010/main" val="2452218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243EDA-08BF-DF39-14EC-031A9688E1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C62F5-2FE3-69E0-1F5F-3F5548733A0D}"/>
              </a:ext>
            </a:extLst>
          </p:cNvPr>
          <p:cNvSpPr>
            <a:spLocks noGrp="1"/>
          </p:cNvSpPr>
          <p:nvPr>
            <p:ph type="title"/>
          </p:nvPr>
        </p:nvSpPr>
        <p:spPr/>
        <p:txBody>
          <a:bodyPr/>
          <a:lstStyle/>
          <a:p>
            <a:r>
              <a:rPr lang="en-ZA">
                <a:ea typeface="+mj-lt"/>
                <a:cs typeface="+mj-lt"/>
              </a:rPr>
              <a:t>Level 4 Role –Lab</a:t>
            </a:r>
            <a:endParaRPr lang="en-US"/>
          </a:p>
        </p:txBody>
      </p:sp>
      <p:sp>
        <p:nvSpPr>
          <p:cNvPr id="3" name="Content Placeholder 2">
            <a:extLst>
              <a:ext uri="{FF2B5EF4-FFF2-40B4-BE49-F238E27FC236}">
                <a16:creationId xmlns:a16="http://schemas.microsoft.com/office/drawing/2014/main" id="{1100F1B0-5D1F-7F1C-A122-BD85A4E71C96}"/>
              </a:ext>
            </a:extLst>
          </p:cNvPr>
          <p:cNvSpPr>
            <a:spLocks noGrp="1"/>
          </p:cNvSpPr>
          <p:nvPr>
            <p:ph type="body" sz="quarter" idx="13"/>
          </p:nvPr>
        </p:nvSpPr>
        <p:spPr/>
        <p:txBody>
          <a:bodyPr vert="horz" lIns="0" tIns="0" rIns="0" bIns="0" rtlCol="0" anchor="t">
            <a:noAutofit/>
          </a:bodyPr>
          <a:lstStyle/>
          <a:p>
            <a:pPr marL="285750" indent="-285750">
              <a:buFont typeface="Arial,Sans-Serif"/>
              <a:buChar char="•"/>
            </a:pPr>
            <a:endParaRPr lang="en-US" sz="2800">
              <a:latin typeface="Tisa Offc Serif Pro"/>
              <a:ea typeface="Calibri"/>
              <a:cs typeface="Calibri"/>
            </a:endParaRPr>
          </a:p>
          <a:p>
            <a:pPr marL="285750" indent="-285750">
              <a:buFont typeface="Arial,Sans-Serif"/>
              <a:buChar char="•"/>
            </a:pPr>
            <a:r>
              <a:rPr lang="en-US" sz="3200">
                <a:latin typeface="Tisa Offc Serif Pro"/>
                <a:ea typeface="Calibri"/>
                <a:cs typeface="Calibri"/>
              </a:rPr>
              <a:t>Contact your local state or public health department prior to collecting any specimens.</a:t>
            </a:r>
            <a:endParaRPr lang="en-US" sz="3200">
              <a:latin typeface="Tisa Offc Serif Pro"/>
            </a:endParaRPr>
          </a:p>
          <a:p>
            <a:pPr marL="285750" indent="-285750">
              <a:buFont typeface="Arial,Sans-Serif"/>
              <a:buChar char="•"/>
            </a:pPr>
            <a:r>
              <a:rPr lang="en-US" sz="3200">
                <a:latin typeface="Tisa Offc Serif Pro"/>
                <a:ea typeface="Calibri"/>
                <a:cs typeface="Calibri"/>
              </a:rPr>
              <a:t>Center for Disease Control direction on Laboratory Testing for Patients with a Suspected VHF or High-Consequence Disease </a:t>
            </a:r>
            <a:r>
              <a:rPr lang="en-US" sz="3200">
                <a:latin typeface="Tisa Offc Serif Pro"/>
                <a:ea typeface="Calibri"/>
                <a:cs typeface="Calibri"/>
                <a:hlinkClick r:id="rId3"/>
              </a:rPr>
              <a:t>https://www.cdc.gov/viral-hemorrhagic-fevers/php/laboratories/index.html</a:t>
            </a:r>
            <a:r>
              <a:rPr lang="en-US" sz="3200">
                <a:latin typeface="Tisa Offc Serif Pro"/>
                <a:ea typeface="Calibri"/>
                <a:cs typeface="Calibri"/>
              </a:rPr>
              <a:t> </a:t>
            </a:r>
          </a:p>
          <a:p>
            <a:pPr marL="0" indent="0">
              <a:buNone/>
            </a:pPr>
            <a:endParaRPr lang="en-US" sz="2400" b="1">
              <a:latin typeface="Tisa Offc Serif Pro"/>
            </a:endParaRPr>
          </a:p>
          <a:p>
            <a:pPr marL="0" indent="0">
              <a:buNone/>
            </a:pPr>
            <a:endParaRPr lang="en-US" sz="2400" b="1">
              <a:latin typeface="Tisa Offc Serif Pro"/>
            </a:endParaRPr>
          </a:p>
          <a:p>
            <a:pPr marL="0" indent="0">
              <a:buNone/>
            </a:pPr>
            <a:endParaRPr lang="en-US" sz="2400">
              <a:ea typeface="Source Sans Pro"/>
            </a:endParaRPr>
          </a:p>
        </p:txBody>
      </p:sp>
      <p:pic>
        <p:nvPicPr>
          <p:cNvPr id="5" name="Picture 4">
            <a:extLst>
              <a:ext uri="{FF2B5EF4-FFF2-40B4-BE49-F238E27FC236}">
                <a16:creationId xmlns:a16="http://schemas.microsoft.com/office/drawing/2014/main" id="{A4297412-1AFD-C850-B50D-734028DBABA7}"/>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7" name="Picture 6" descr="Test tube with blood">
            <a:extLst>
              <a:ext uri="{FF2B5EF4-FFF2-40B4-BE49-F238E27FC236}">
                <a16:creationId xmlns:a16="http://schemas.microsoft.com/office/drawing/2014/main" id="{550863F6-9D97-F2B0-76A2-C7706BCBA7AD}"/>
              </a:ext>
            </a:extLst>
          </p:cNvPr>
          <p:cNvPicPr>
            <a:picLocks noChangeAspect="1"/>
          </p:cNvPicPr>
          <p:nvPr/>
        </p:nvPicPr>
        <p:blipFill>
          <a:blip r:embed="rId5"/>
          <a:stretch>
            <a:fillRect/>
          </a:stretch>
        </p:blipFill>
        <p:spPr>
          <a:xfrm>
            <a:off x="8163499" y="4155435"/>
            <a:ext cx="2501900" cy="1667933"/>
          </a:xfrm>
          <a:prstGeom prst="rect">
            <a:avLst/>
          </a:prstGeom>
        </p:spPr>
      </p:pic>
    </p:spTree>
    <p:extLst>
      <p:ext uri="{BB962C8B-B14F-4D97-AF65-F5344CB8AC3E}">
        <p14:creationId xmlns:p14="http://schemas.microsoft.com/office/powerpoint/2010/main" val="1376478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7BCA9-1FEF-F26E-DFBE-1D5DECF79A0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A72C6FC4-B29F-528C-15FF-3026121335A0}"/>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FFE31D44-61B4-A30D-CB52-ED7E3796607A}"/>
              </a:ext>
            </a:extLst>
          </p:cNvPr>
          <p:cNvPicPr>
            <a:picLocks noChangeAspect="1"/>
          </p:cNvPicPr>
          <p:nvPr/>
        </p:nvPicPr>
        <p:blipFill>
          <a:blip r:embed="rId3">
            <a:alphaModFix amt="20000"/>
          </a:blip>
          <a:stretch>
            <a:fillRect/>
          </a:stretch>
        </p:blipFill>
        <p:spPr>
          <a:xfrm>
            <a:off x="8231278" y="191650"/>
            <a:ext cx="3921046" cy="6250794"/>
          </a:xfrm>
          <a:prstGeom prst="rect">
            <a:avLst/>
          </a:prstGeom>
        </p:spPr>
      </p:pic>
      <p:sp>
        <p:nvSpPr>
          <p:cNvPr id="3" name="object 3">
            <a:extLst>
              <a:ext uri="{FF2B5EF4-FFF2-40B4-BE49-F238E27FC236}">
                <a16:creationId xmlns:a16="http://schemas.microsoft.com/office/drawing/2014/main" id="{8F1802E0-2033-8087-2245-65DFE6D694E1}"/>
              </a:ext>
            </a:extLst>
          </p:cNvPr>
          <p:cNvSpPr txBox="1">
            <a:spLocks noGrp="1"/>
          </p:cNvSpPr>
          <p:nvPr>
            <p:ph type="title"/>
          </p:nvPr>
        </p:nvSpPr>
        <p:spPr>
          <a:xfrm>
            <a:off x="704455" y="2497090"/>
            <a:ext cx="7068184" cy="1451679"/>
          </a:xfrm>
          <a:prstGeom prst="rect">
            <a:avLst/>
          </a:prstGeom>
        </p:spPr>
        <p:txBody>
          <a:bodyPr vert="horz" wrap="square" lIns="0" tIns="401320" rIns="0" bIns="0" rtlCol="0">
            <a:spAutoFit/>
          </a:bodyPr>
          <a:lstStyle/>
          <a:p>
            <a:pPr>
              <a:lnSpc>
                <a:spcPct val="100000"/>
              </a:lnSpc>
              <a:spcBef>
                <a:spcPts val="3160"/>
              </a:spcBef>
            </a:pPr>
            <a:r>
              <a:rPr lang="en-US">
                <a:solidFill>
                  <a:schemeClr val="bg1"/>
                </a:solidFill>
                <a:latin typeface="Source Sans Pro"/>
                <a:ea typeface="Source Sans Pro"/>
              </a:rPr>
              <a:t>Special Pathogen Overview</a:t>
            </a:r>
            <a:br>
              <a:rPr lang="en-US" sz="6000"/>
            </a:br>
            <a:endParaRPr lang="en-US" sz="2400">
              <a:solidFill>
                <a:schemeClr val="bg1"/>
              </a:solidFill>
            </a:endParaRPr>
          </a:p>
        </p:txBody>
      </p:sp>
      <p:sp>
        <p:nvSpPr>
          <p:cNvPr id="5" name="TextBox 4">
            <a:extLst>
              <a:ext uri="{FF2B5EF4-FFF2-40B4-BE49-F238E27FC236}">
                <a16:creationId xmlns:a16="http://schemas.microsoft.com/office/drawing/2014/main" id="{D66D724F-EA30-A78B-A5B0-BAAF56496423}"/>
              </a:ext>
            </a:extLst>
          </p:cNvPr>
          <p:cNvSpPr txBox="1"/>
          <p:nvPr/>
        </p:nvSpPr>
        <p:spPr>
          <a:xfrm>
            <a:off x="3067838" y="6266240"/>
            <a:ext cx="6096000" cy="400110"/>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8DCD2"/>
                </a:solidFill>
                <a:effectLst/>
                <a:uLnTx/>
                <a:uFillTx/>
                <a:latin typeface="Source Sans Pro" panose="020B0503030403020204" pitchFamily="34" charset="0"/>
                <a:ea typeface="Source Sans Pro" panose="020B0503030403020204" pitchFamily="34" charset="0"/>
                <a:cs typeface="+mn-cs"/>
              </a:rPr>
              <a:t>PREPARE. PROTECT. RESPOND. </a:t>
            </a:r>
          </a:p>
        </p:txBody>
      </p:sp>
    </p:spTree>
    <p:extLst>
      <p:ext uri="{BB962C8B-B14F-4D97-AF65-F5344CB8AC3E}">
        <p14:creationId xmlns:p14="http://schemas.microsoft.com/office/powerpoint/2010/main" val="1921432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CA9C5C-591B-460A-C196-BD78B6A3C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E4640-26FF-E8C2-BA57-C2BCD6137CC2}"/>
              </a:ext>
            </a:extLst>
          </p:cNvPr>
          <p:cNvSpPr>
            <a:spLocks noGrp="1"/>
          </p:cNvSpPr>
          <p:nvPr>
            <p:ph type="title"/>
          </p:nvPr>
        </p:nvSpPr>
        <p:spPr/>
        <p:txBody>
          <a:bodyPr/>
          <a:lstStyle/>
          <a:p>
            <a:r>
              <a:rPr lang="en-ZA">
                <a:latin typeface="Source Sans Pro"/>
                <a:ea typeface="Source Sans Pro"/>
              </a:rPr>
              <a:t>Reason for Concern</a:t>
            </a:r>
            <a:endParaRPr lang="en-ZA"/>
          </a:p>
        </p:txBody>
      </p:sp>
      <p:pic>
        <p:nvPicPr>
          <p:cNvPr id="5" name="Picture 4">
            <a:extLst>
              <a:ext uri="{FF2B5EF4-FFF2-40B4-BE49-F238E27FC236}">
                <a16:creationId xmlns:a16="http://schemas.microsoft.com/office/drawing/2014/main" id="{238C6710-186E-091D-8FBA-BB9B3A7F9A4D}"/>
              </a:ext>
            </a:extLst>
          </p:cNvPr>
          <p:cNvPicPr>
            <a:picLocks noChangeAspect="1"/>
          </p:cNvPicPr>
          <p:nvPr/>
        </p:nvPicPr>
        <p:blipFill>
          <a:blip r:embed="rId3"/>
          <a:stretch>
            <a:fillRect/>
          </a:stretch>
        </p:blipFill>
        <p:spPr>
          <a:xfrm>
            <a:off x="7219507" y="5943601"/>
            <a:ext cx="4392707" cy="670919"/>
          </a:xfrm>
          <a:prstGeom prst="rect">
            <a:avLst/>
          </a:prstGeom>
        </p:spPr>
      </p:pic>
      <p:pic>
        <p:nvPicPr>
          <p:cNvPr id="8" name="Picture 2" descr="A diagram of a disease&#10;&#10;AI-generated content may be incorrect.">
            <a:extLst>
              <a:ext uri="{FF2B5EF4-FFF2-40B4-BE49-F238E27FC236}">
                <a16:creationId xmlns:a16="http://schemas.microsoft.com/office/drawing/2014/main" id="{A675E622-7057-C318-1F63-46124F81A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3585" y="1463040"/>
            <a:ext cx="5106864" cy="43378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E7A3E56-3ED1-ED1F-1D82-356F409C2420}"/>
              </a:ext>
            </a:extLst>
          </p:cNvPr>
          <p:cNvSpPr txBox="1"/>
          <p:nvPr/>
        </p:nvSpPr>
        <p:spPr>
          <a:xfrm>
            <a:off x="468923" y="2233246"/>
            <a:ext cx="4079631"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aseline="0">
                <a:latin typeface="Tisa Offc Serif Pro"/>
                <a:ea typeface="Segoe UI"/>
                <a:cs typeface="Segoe UI"/>
              </a:rPr>
              <a:t>The diseases </a:t>
            </a:r>
            <a:r>
              <a:rPr lang="en-US" sz="2200">
                <a:latin typeface="Tisa Offc Serif Pro"/>
                <a:ea typeface="Segoe UI"/>
                <a:cs typeface="Segoe UI"/>
              </a:rPr>
              <a:t>that encompass</a:t>
            </a:r>
            <a:r>
              <a:rPr lang="en-US" sz="2200" baseline="0">
                <a:latin typeface="Tisa Offc Serif Pro"/>
                <a:ea typeface="Segoe UI"/>
                <a:cs typeface="Segoe UI"/>
              </a:rPr>
              <a:t> all </a:t>
            </a:r>
            <a:r>
              <a:rPr lang="en-US" sz="2200">
                <a:latin typeface="Tisa Offc Serif Pro"/>
                <a:ea typeface="Segoe UI"/>
                <a:cs typeface="Segoe UI"/>
              </a:rPr>
              <a:t>three categories</a:t>
            </a:r>
            <a:r>
              <a:rPr lang="en-US" sz="2200" baseline="0">
                <a:latin typeface="Tisa Offc Serif Pro"/>
                <a:ea typeface="Segoe UI"/>
                <a:cs typeface="Segoe UI"/>
              </a:rPr>
              <a:t> are</a:t>
            </a:r>
            <a:r>
              <a:rPr lang="en-US" sz="2200">
                <a:latin typeface="Tisa Offc Serif Pro"/>
                <a:ea typeface="Segoe UI"/>
                <a:cs typeface="Segoe UI"/>
              </a:rPr>
              <a:t> </a:t>
            </a:r>
            <a:r>
              <a:rPr lang="en-US" sz="2200" baseline="0">
                <a:latin typeface="Tisa Offc Serif Pro"/>
                <a:ea typeface="Segoe UI"/>
                <a:cs typeface="Segoe UI"/>
              </a:rPr>
              <a:t> </a:t>
            </a:r>
            <a:r>
              <a:rPr lang="en-US" sz="2200">
                <a:latin typeface="Tisa Offc Serif Pro"/>
                <a:ea typeface="Segoe UI"/>
                <a:cs typeface="Segoe UI"/>
              </a:rPr>
              <a:t>Viral Hemorrhagic</a:t>
            </a:r>
            <a:r>
              <a:rPr lang="en-US" sz="2200" baseline="0">
                <a:latin typeface="Tisa Offc Serif Pro"/>
                <a:ea typeface="Segoe UI"/>
                <a:cs typeface="Segoe UI"/>
              </a:rPr>
              <a:t> Fevers </a:t>
            </a:r>
            <a:r>
              <a:rPr lang="en-US" sz="2200">
                <a:latin typeface="Tisa Offc Serif Pro"/>
                <a:ea typeface="Segoe UI"/>
                <a:cs typeface="Segoe UI"/>
              </a:rPr>
              <a:t>and are</a:t>
            </a:r>
            <a:r>
              <a:rPr lang="en-US" sz="2200" baseline="0">
                <a:latin typeface="Tisa Offc Serif Pro"/>
                <a:ea typeface="Segoe UI"/>
                <a:cs typeface="Segoe UI"/>
              </a:rPr>
              <a:t> transmitted person </a:t>
            </a:r>
            <a:r>
              <a:rPr lang="en-US" sz="2200">
                <a:latin typeface="Tisa Offc Serif Pro"/>
                <a:ea typeface="Segoe UI"/>
                <a:cs typeface="Segoe UI"/>
              </a:rPr>
              <a:t>to person</a:t>
            </a:r>
            <a:r>
              <a:rPr lang="en-US" sz="2200" baseline="0">
                <a:latin typeface="Tisa Offc Serif Pro"/>
                <a:ea typeface="Segoe UI"/>
                <a:cs typeface="Segoe UI"/>
              </a:rPr>
              <a:t>. </a:t>
            </a:r>
            <a:endParaRPr lang="en-US"/>
          </a:p>
          <a:p>
            <a:pPr algn="ctr"/>
            <a:endParaRPr lang="en-US"/>
          </a:p>
        </p:txBody>
      </p:sp>
    </p:spTree>
    <p:extLst>
      <p:ext uri="{BB962C8B-B14F-4D97-AF65-F5344CB8AC3E}">
        <p14:creationId xmlns:p14="http://schemas.microsoft.com/office/powerpoint/2010/main" val="1858537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7BF229-7614-5293-786A-BF187C43E3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38898-FD44-EAFC-6866-1DD912709CFA}"/>
              </a:ext>
            </a:extLst>
          </p:cNvPr>
          <p:cNvSpPr>
            <a:spLocks noGrp="1"/>
          </p:cNvSpPr>
          <p:nvPr>
            <p:ph type="title"/>
          </p:nvPr>
        </p:nvSpPr>
        <p:spPr/>
        <p:txBody>
          <a:bodyPr/>
          <a:lstStyle/>
          <a:p>
            <a:r>
              <a:rPr lang="en-ZA"/>
              <a:t>Ebola</a:t>
            </a:r>
          </a:p>
        </p:txBody>
      </p:sp>
      <p:pic>
        <p:nvPicPr>
          <p:cNvPr id="5" name="Picture 4">
            <a:extLst>
              <a:ext uri="{FF2B5EF4-FFF2-40B4-BE49-F238E27FC236}">
                <a16:creationId xmlns:a16="http://schemas.microsoft.com/office/drawing/2014/main" id="{B564B68E-7359-1B6B-402E-BE48A105E17D}"/>
              </a:ext>
            </a:extLst>
          </p:cNvPr>
          <p:cNvPicPr>
            <a:picLocks noChangeAspect="1"/>
          </p:cNvPicPr>
          <p:nvPr/>
        </p:nvPicPr>
        <p:blipFill>
          <a:blip r:embed="rId3"/>
          <a:stretch>
            <a:fillRect/>
          </a:stretch>
        </p:blipFill>
        <p:spPr>
          <a:xfrm>
            <a:off x="7219507" y="5943601"/>
            <a:ext cx="4392707" cy="670919"/>
          </a:xfrm>
          <a:prstGeom prst="rect">
            <a:avLst/>
          </a:prstGeom>
        </p:spPr>
      </p:pic>
      <p:sp>
        <p:nvSpPr>
          <p:cNvPr id="6" name="Text Placeholder 5">
            <a:extLst>
              <a:ext uri="{FF2B5EF4-FFF2-40B4-BE49-F238E27FC236}">
                <a16:creationId xmlns:a16="http://schemas.microsoft.com/office/drawing/2014/main" id="{667C2ADE-AB8B-868E-9CDC-8F9C673409E0}"/>
              </a:ext>
            </a:extLst>
          </p:cNvPr>
          <p:cNvSpPr>
            <a:spLocks noGrp="1"/>
          </p:cNvSpPr>
          <p:nvPr>
            <p:ph type="body" sz="quarter" idx="13"/>
          </p:nvPr>
        </p:nvSpPr>
        <p:spPr/>
        <p:txBody>
          <a:bodyPr/>
          <a:lstStyle/>
          <a:p>
            <a:endParaRPr lang="en-US"/>
          </a:p>
        </p:txBody>
      </p:sp>
      <p:sp>
        <p:nvSpPr>
          <p:cNvPr id="4" name="Rectangle 3">
            <a:extLst>
              <a:ext uri="{FF2B5EF4-FFF2-40B4-BE49-F238E27FC236}">
                <a16:creationId xmlns:a16="http://schemas.microsoft.com/office/drawing/2014/main" id="{9BB2639E-C702-B422-2224-16C53FA414A3}"/>
              </a:ext>
            </a:extLst>
          </p:cNvPr>
          <p:cNvSpPr/>
          <p:nvPr/>
        </p:nvSpPr>
        <p:spPr>
          <a:xfrm>
            <a:off x="395355" y="1166873"/>
            <a:ext cx="3902851" cy="2492965"/>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1" i="0" u="none" strike="noStrike" kern="0" cap="none" spc="0" normalizeH="0" baseline="0" noProof="0">
                <a:ln>
                  <a:noFill/>
                </a:ln>
                <a:solidFill>
                  <a:prstClr val="black"/>
                </a:solidFill>
                <a:effectLst/>
                <a:uLnTx/>
                <a:uFillTx/>
                <a:latin typeface="+mj-lt"/>
                <a:ea typeface="Source Sans Pro"/>
                <a:cs typeface="+mn-cs"/>
              </a:rPr>
              <a:t>What is </a:t>
            </a:r>
            <a:r>
              <a:rPr lang="en-US" b="1" kern="0">
                <a:solidFill>
                  <a:prstClr val="black"/>
                </a:solidFill>
                <a:latin typeface="+mj-lt"/>
                <a:ea typeface="Source Sans Pro"/>
              </a:rPr>
              <a:t>Ebola</a:t>
            </a:r>
            <a:r>
              <a:rPr kumimoji="0" lang="en-US" b="1" i="0" u="none" strike="noStrike" kern="0" cap="none" spc="0" normalizeH="0" baseline="0" noProof="0">
                <a:ln>
                  <a:noFill/>
                </a:ln>
                <a:solidFill>
                  <a:prstClr val="black"/>
                </a:solidFill>
                <a:effectLst/>
                <a:uLnTx/>
                <a:uFillTx/>
                <a:latin typeface="+mj-lt"/>
                <a:ea typeface="Source Sans Pro"/>
                <a:cs typeface="+mn-cs"/>
              </a:rPr>
              <a:t>?</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A viral hemorrhagic fever caused by </a:t>
            </a:r>
            <a:r>
              <a:rPr lang="en-US" kern="0" err="1">
                <a:solidFill>
                  <a:prstClr val="black"/>
                </a:solidFill>
                <a:latin typeface="+mj-lt"/>
                <a:ea typeface="Source Sans Pro"/>
              </a:rPr>
              <a:t>orthoebolavirus</a:t>
            </a:r>
            <a:r>
              <a:rPr kumimoji="0" lang="en-US" b="0" i="0" u="none" strike="noStrike" kern="0" cap="none" spc="0" normalizeH="0" baseline="0" noProof="0">
                <a:ln>
                  <a:noFill/>
                </a:ln>
                <a:solidFill>
                  <a:prstClr val="black"/>
                </a:solidFill>
                <a:effectLst/>
                <a:uLnTx/>
                <a:uFillTx/>
                <a:latin typeface="+mj-lt"/>
                <a:ea typeface="Source Sans Pro"/>
                <a:cs typeface="+mn-cs"/>
              </a:rPr>
              <a:t>. It is transmitted by </a:t>
            </a:r>
            <a:r>
              <a:rPr lang="en-US" kern="0">
                <a:solidFill>
                  <a:prstClr val="black"/>
                </a:solidFill>
                <a:latin typeface="+mj-lt"/>
                <a:ea typeface="Source Sans Pro"/>
                <a:cs typeface="Calibri"/>
              </a:rPr>
              <a:t>contact with body fluids or by bats &amp; non-human primates.  </a:t>
            </a:r>
          </a:p>
          <a:p>
            <a:pPr>
              <a:lnSpc>
                <a:spcPct val="106000"/>
              </a:lnSpc>
              <a:spcAft>
                <a:spcPts val="600"/>
              </a:spcAft>
              <a:defRPr/>
            </a:pPr>
            <a:r>
              <a:rPr lang="en-US" kern="0">
                <a:solidFill>
                  <a:prstClr val="black"/>
                </a:solidFill>
                <a:latin typeface="+mj-lt"/>
                <a:ea typeface="Source Sans Pro"/>
                <a:cs typeface="Calibri"/>
              </a:rPr>
              <a:t>There is a vaccine available: ERVEBO- managed by Strategic National Stockpile.</a:t>
            </a:r>
            <a:endParaRPr lang="en-US">
              <a:solidFill>
                <a:prstClr val="black"/>
              </a:solidFill>
            </a:endParaRPr>
          </a:p>
        </p:txBody>
      </p:sp>
      <p:sp>
        <p:nvSpPr>
          <p:cNvPr id="8" name="Rectangle 7">
            <a:extLst>
              <a:ext uri="{FF2B5EF4-FFF2-40B4-BE49-F238E27FC236}">
                <a16:creationId xmlns:a16="http://schemas.microsoft.com/office/drawing/2014/main" id="{9A70985F-ABC3-EE47-0FF2-CD0A8A64D966}"/>
              </a:ext>
            </a:extLst>
          </p:cNvPr>
          <p:cNvSpPr/>
          <p:nvPr/>
        </p:nvSpPr>
        <p:spPr>
          <a:xfrm>
            <a:off x="395355" y="3924220"/>
            <a:ext cx="5684821" cy="235762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1" i="0" u="none" strike="noStrike" kern="0" cap="none" spc="0" normalizeH="0" baseline="0" noProof="0">
                <a:ln>
                  <a:noFill/>
                </a:ln>
                <a:solidFill>
                  <a:prstClr val="black"/>
                </a:solidFill>
                <a:effectLst/>
                <a:uLnTx/>
                <a:uFillTx/>
                <a:latin typeface="+mj-lt"/>
                <a:ea typeface="Source Sans Pro"/>
                <a:cs typeface="+mn-cs"/>
              </a:rPr>
              <a:t>Signs and Symptoms</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Symptoms usually appear </a:t>
            </a:r>
            <a:r>
              <a:rPr lang="en-US" kern="0">
                <a:solidFill>
                  <a:prstClr val="black"/>
                </a:solidFill>
                <a:latin typeface="+mj-lt"/>
                <a:ea typeface="Source Sans Pro"/>
              </a:rPr>
              <a:t>2-21 (8-10 is average)</a:t>
            </a:r>
            <a:r>
              <a:rPr kumimoji="0" lang="en-US" b="0" i="0" u="none" strike="noStrike" kern="0" cap="none" spc="0" normalizeH="0" baseline="0" noProof="0">
                <a:ln>
                  <a:noFill/>
                </a:ln>
                <a:solidFill>
                  <a:prstClr val="black"/>
                </a:solidFill>
                <a:effectLst/>
                <a:uLnTx/>
                <a:uFillTx/>
                <a:latin typeface="+mj-lt"/>
                <a:ea typeface="Source Sans Pro"/>
                <a:cs typeface="+mn-cs"/>
              </a:rPr>
              <a:t> days after a person is exposed. </a:t>
            </a:r>
            <a:r>
              <a:rPr lang="en-US" kern="0">
                <a:solidFill>
                  <a:prstClr val="black"/>
                </a:solidFill>
                <a:latin typeface="+mj-lt"/>
                <a:ea typeface="Source Sans Pro"/>
              </a:rPr>
              <a:t>"Dry" symptoms include fever, weakness, headache, sore throat and can progress to "Wet" symptoms such as nausea/vomiting/diarrhea, unexplained bleeding.</a:t>
            </a:r>
            <a:endParaRPr lang="en-US" b="0" i="0" u="none" strike="noStrike" kern="0" cap="none" spc="0" normalizeH="0" baseline="0" noProof="0">
              <a:ln>
                <a:noFill/>
              </a:ln>
              <a:solidFill>
                <a:prstClr val="black"/>
              </a:solidFill>
              <a:effectLst/>
              <a:uLnTx/>
              <a:uFillTx/>
              <a:latin typeface="+mj-lt"/>
              <a:ea typeface="Source Sans Pro"/>
            </a:endParaRPr>
          </a:p>
          <a:p>
            <a:pPr marL="0" marR="0" lvl="0" indent="0" algn="l" defTabSz="914400" rtl="0" eaLnBrk="1" fontAlgn="auto" latinLnBrk="0" hangingPunct="1">
              <a:lnSpc>
                <a:spcPct val="106000"/>
              </a:lnSpc>
              <a:spcBef>
                <a:spcPts val="0"/>
              </a:spcBef>
              <a:spcAft>
                <a:spcPts val="600"/>
              </a:spcAft>
              <a:buClrTx/>
              <a:buSzTx/>
              <a:buFontTx/>
              <a:buNone/>
              <a:tabLst/>
              <a:defRPr/>
            </a:pPr>
            <a:endParaRPr lang="en-US" b="0" i="0" u="none" strike="noStrike" kern="0" cap="none" spc="0" normalizeH="0" baseline="0" noProof="0">
              <a:ln>
                <a:noFill/>
              </a:ln>
              <a:solidFill>
                <a:prstClr val="black"/>
              </a:solidFill>
              <a:effectLst/>
              <a:uLnTx/>
              <a:uFillTx/>
              <a:latin typeface="+mj-lt"/>
              <a:ea typeface="Source Sans Pro"/>
            </a:endParaRPr>
          </a:p>
        </p:txBody>
      </p:sp>
      <p:sp>
        <p:nvSpPr>
          <p:cNvPr id="10" name="Oval 9">
            <a:extLst>
              <a:ext uri="{FF2B5EF4-FFF2-40B4-BE49-F238E27FC236}">
                <a16:creationId xmlns:a16="http://schemas.microsoft.com/office/drawing/2014/main" id="{A517F9FF-EFFB-84D2-2189-B653B795BA85}"/>
              </a:ext>
            </a:extLst>
          </p:cNvPr>
          <p:cNvSpPr/>
          <p:nvPr/>
        </p:nvSpPr>
        <p:spPr>
          <a:xfrm>
            <a:off x="4319800" y="1411943"/>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a:solidFill>
                  <a:prstClr val="white"/>
                </a:solidFill>
                <a:latin typeface="+mj-lt"/>
                <a:ea typeface="Source Sans Pro"/>
              </a:rPr>
              <a:t>30-90</a:t>
            </a:r>
            <a:r>
              <a:rPr kumimoji="0" lang="en-US" sz="3600" b="1" i="0" u="none" strike="noStrike" kern="0" cap="none" spc="0" normalizeH="0" baseline="0" noProof="0">
                <a:ln>
                  <a:noFill/>
                </a:ln>
                <a:solidFill>
                  <a:prstClr val="white"/>
                </a:solidFill>
                <a:effectLst/>
                <a:uLnTx/>
                <a:uFillTx/>
                <a:latin typeface="+mj-lt"/>
                <a:ea typeface="Source Sans Pro"/>
                <a:cs typeface="+mn-cs"/>
              </a:rPr>
              <a:t>%</a:t>
            </a:r>
          </a:p>
          <a:p>
            <a:pPr algn="ctr">
              <a:defRPr/>
            </a:pPr>
            <a:r>
              <a:rPr lang="en-US" kern="0">
                <a:solidFill>
                  <a:prstClr val="white"/>
                </a:solidFill>
                <a:latin typeface="+mj-lt"/>
                <a:ea typeface="Source Sans Pro"/>
              </a:rPr>
              <a:t>Case fatality rate based on outbreak</a:t>
            </a:r>
          </a:p>
        </p:txBody>
      </p:sp>
      <p:pic>
        <p:nvPicPr>
          <p:cNvPr id="12" name="Picture 11" descr="A map of africa with different colored circles&#10;&#10;AI-generated content may be incorrect.">
            <a:extLst>
              <a:ext uri="{FF2B5EF4-FFF2-40B4-BE49-F238E27FC236}">
                <a16:creationId xmlns:a16="http://schemas.microsoft.com/office/drawing/2014/main" id="{B5C9F3C4-3299-A37C-B8A7-A42627BCD154}"/>
              </a:ext>
            </a:extLst>
          </p:cNvPr>
          <p:cNvPicPr>
            <a:picLocks noChangeAspect="1"/>
          </p:cNvPicPr>
          <p:nvPr/>
        </p:nvPicPr>
        <p:blipFill>
          <a:blip r:embed="rId4"/>
          <a:stretch>
            <a:fillRect/>
          </a:stretch>
        </p:blipFill>
        <p:spPr>
          <a:xfrm>
            <a:off x="6857641" y="0"/>
            <a:ext cx="5334717" cy="6858000"/>
          </a:xfrm>
          <a:prstGeom prst="rect">
            <a:avLst/>
          </a:prstGeom>
        </p:spPr>
      </p:pic>
      <p:sp>
        <p:nvSpPr>
          <p:cNvPr id="14" name="TextBox 13">
            <a:extLst>
              <a:ext uri="{FF2B5EF4-FFF2-40B4-BE49-F238E27FC236}">
                <a16:creationId xmlns:a16="http://schemas.microsoft.com/office/drawing/2014/main" id="{618F630D-6732-C234-14E2-8BBB98C252EC}"/>
              </a:ext>
            </a:extLst>
          </p:cNvPr>
          <p:cNvSpPr txBox="1"/>
          <p:nvPr/>
        </p:nvSpPr>
        <p:spPr>
          <a:xfrm>
            <a:off x="3048000" y="626745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Outbreak History | Ebola | CDC</a:t>
            </a:r>
            <a:endParaRPr lang="en-US"/>
          </a:p>
          <a:p>
            <a:pPr algn="ctr"/>
            <a:endParaRPr lang="en-US"/>
          </a:p>
        </p:txBody>
      </p:sp>
    </p:spTree>
    <p:extLst>
      <p:ext uri="{BB962C8B-B14F-4D97-AF65-F5344CB8AC3E}">
        <p14:creationId xmlns:p14="http://schemas.microsoft.com/office/powerpoint/2010/main" val="3529094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F1518D-A1D8-31B3-E6E1-A6DB606E8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0261D-F258-875E-9F9C-B939344876B8}"/>
              </a:ext>
            </a:extLst>
          </p:cNvPr>
          <p:cNvSpPr>
            <a:spLocks noGrp="1"/>
          </p:cNvSpPr>
          <p:nvPr>
            <p:ph type="title"/>
          </p:nvPr>
        </p:nvSpPr>
        <p:spPr/>
        <p:txBody>
          <a:bodyPr/>
          <a:lstStyle/>
          <a:p>
            <a:r>
              <a:rPr lang="en-ZA">
                <a:latin typeface="Source Sans Pro"/>
                <a:ea typeface="Source Sans Pro"/>
              </a:rPr>
              <a:t>Ebola</a:t>
            </a:r>
            <a:endParaRPr lang="en-ZA"/>
          </a:p>
        </p:txBody>
      </p:sp>
      <p:pic>
        <p:nvPicPr>
          <p:cNvPr id="5" name="Picture 4">
            <a:extLst>
              <a:ext uri="{FF2B5EF4-FFF2-40B4-BE49-F238E27FC236}">
                <a16:creationId xmlns:a16="http://schemas.microsoft.com/office/drawing/2014/main" id="{FA750D38-617A-07F4-7ADF-50AA665BE8FA}"/>
              </a:ext>
            </a:extLst>
          </p:cNvPr>
          <p:cNvPicPr>
            <a:picLocks noChangeAspect="1"/>
          </p:cNvPicPr>
          <p:nvPr/>
        </p:nvPicPr>
        <p:blipFill>
          <a:blip r:embed="rId3"/>
          <a:stretch>
            <a:fillRect/>
          </a:stretch>
        </p:blipFill>
        <p:spPr>
          <a:xfrm>
            <a:off x="7325015" y="6037386"/>
            <a:ext cx="4392707" cy="670919"/>
          </a:xfrm>
          <a:prstGeom prst="rect">
            <a:avLst/>
          </a:prstGeom>
        </p:spPr>
      </p:pic>
      <p:sp>
        <p:nvSpPr>
          <p:cNvPr id="6" name="Text Placeholder 5">
            <a:extLst>
              <a:ext uri="{FF2B5EF4-FFF2-40B4-BE49-F238E27FC236}">
                <a16:creationId xmlns:a16="http://schemas.microsoft.com/office/drawing/2014/main" id="{70E0D8B0-B490-7510-CD61-00B1EEACF35A}"/>
              </a:ext>
            </a:extLst>
          </p:cNvPr>
          <p:cNvSpPr>
            <a:spLocks noGrp="1"/>
          </p:cNvSpPr>
          <p:nvPr>
            <p:ph type="body" sz="quarter" idx="13"/>
          </p:nvPr>
        </p:nvSpPr>
        <p:spPr/>
        <p:txBody>
          <a:bodyPr/>
          <a:lstStyle/>
          <a:p>
            <a:endParaRPr lang="en-US"/>
          </a:p>
        </p:txBody>
      </p:sp>
      <p:sp>
        <p:nvSpPr>
          <p:cNvPr id="4" name="Rectangle 3">
            <a:extLst>
              <a:ext uri="{FF2B5EF4-FFF2-40B4-BE49-F238E27FC236}">
                <a16:creationId xmlns:a16="http://schemas.microsoft.com/office/drawing/2014/main" id="{61F78FDB-96B0-0DCB-B1F7-8C9A0B426E8C}"/>
              </a:ext>
            </a:extLst>
          </p:cNvPr>
          <p:cNvSpPr/>
          <p:nvPr/>
        </p:nvSpPr>
        <p:spPr>
          <a:xfrm>
            <a:off x="207041" y="1171676"/>
            <a:ext cx="10909311" cy="4863481"/>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6000"/>
              </a:lnSpc>
              <a:spcAft>
                <a:spcPts val="600"/>
              </a:spcAft>
              <a:defRPr/>
            </a:pPr>
            <a:r>
              <a:rPr lang="en-US" sz="2400" b="1" kern="0">
                <a:solidFill>
                  <a:prstClr val="black"/>
                </a:solidFill>
                <a:latin typeface="+mj-lt"/>
                <a:ea typeface="Source Sans Pro"/>
              </a:rPr>
              <a:t>Current Situation:</a:t>
            </a:r>
            <a:endParaRPr kumimoji="0" lang="en-US" sz="2400" b="1" i="0" u="none" strike="noStrike" kern="0" cap="none" spc="0" normalizeH="0" baseline="0" noProof="0">
              <a:ln>
                <a:noFill/>
              </a:ln>
              <a:solidFill>
                <a:prstClr val="black"/>
              </a:solidFill>
              <a:effectLst/>
              <a:uLnTx/>
              <a:uFillTx/>
              <a:latin typeface="+mj-lt"/>
              <a:ea typeface="Source Sans Pro"/>
              <a:cs typeface="+mn-cs"/>
            </a:endParaRPr>
          </a:p>
          <a:p>
            <a:pPr marL="342900" indent="-342900">
              <a:lnSpc>
                <a:spcPct val="106000"/>
              </a:lnSpc>
              <a:spcAft>
                <a:spcPts val="600"/>
              </a:spcAft>
              <a:buFont typeface="Arial,Sans-Serif"/>
              <a:buChar char="•"/>
              <a:defRPr/>
            </a:pPr>
            <a:r>
              <a:rPr lang="en-US" sz="2000" kern="0">
                <a:solidFill>
                  <a:prstClr val="black"/>
                </a:solidFill>
                <a:latin typeface="+mj-lt"/>
                <a:ea typeface="Source Sans Pro"/>
              </a:rPr>
              <a:t>September 4, 2025: Democratic Republic of Congo declares outbreak in Kasai Province</a:t>
            </a:r>
            <a:endParaRPr lang="en-US" sz="2000" kern="0">
              <a:solidFill>
                <a:prstClr val="black"/>
              </a:solidFill>
              <a:latin typeface="+mj-lt"/>
              <a:ea typeface="Source Sans Pro"/>
              <a:cs typeface="Calibri"/>
            </a:endParaRPr>
          </a:p>
          <a:p>
            <a:pPr marL="342900" indent="-342900">
              <a:lnSpc>
                <a:spcPct val="106000"/>
              </a:lnSpc>
              <a:spcAft>
                <a:spcPts val="600"/>
              </a:spcAft>
              <a:buFont typeface="Arial,Sans-Serif"/>
              <a:buChar char="•"/>
              <a:defRPr/>
            </a:pPr>
            <a:r>
              <a:rPr lang="en-US" sz="2000" kern="0">
                <a:solidFill>
                  <a:prstClr val="black"/>
                </a:solidFill>
                <a:latin typeface="+mj-lt"/>
                <a:ea typeface="Source Sans Pro"/>
                <a:cs typeface="Calibri"/>
              </a:rPr>
              <a:t>November 5th, 2025: 64 people with confirmed or probable Ebola, including 45 deaths.</a:t>
            </a:r>
            <a:endParaRPr lang="en-US">
              <a:solidFill>
                <a:prstClr val="black"/>
              </a:solidFill>
            </a:endParaRPr>
          </a:p>
          <a:p>
            <a:pPr marL="342900" indent="-342900">
              <a:lnSpc>
                <a:spcPct val="106000"/>
              </a:lnSpc>
              <a:spcAft>
                <a:spcPts val="600"/>
              </a:spcAft>
              <a:buFont typeface="Arial,Sans-Serif"/>
              <a:buChar char="•"/>
              <a:defRPr/>
            </a:pPr>
            <a:r>
              <a:rPr lang="en-US" sz="2000" kern="0">
                <a:solidFill>
                  <a:prstClr val="black"/>
                </a:solidFill>
                <a:latin typeface="Tisa Offc Serif Pro"/>
                <a:ea typeface="Source Sans Pro"/>
                <a:cs typeface="Calibri"/>
              </a:rPr>
              <a:t>December 1st, 2025: WHO declares end to outbreak.  70% case fatality rate.  Included 5 infected health care workers, 3 of whom died.</a:t>
            </a:r>
          </a:p>
          <a:p>
            <a:pPr>
              <a:lnSpc>
                <a:spcPct val="106000"/>
              </a:lnSpc>
              <a:spcAft>
                <a:spcPts val="600"/>
              </a:spcAft>
              <a:defRPr/>
            </a:pPr>
            <a:endParaRPr lang="en-US" sz="2000" kern="0">
              <a:solidFill>
                <a:prstClr val="black"/>
              </a:solidFill>
              <a:latin typeface="Calibri"/>
              <a:ea typeface="Source Sans Pro"/>
              <a:cs typeface="Calibri"/>
            </a:endParaRPr>
          </a:p>
          <a:p>
            <a:pPr>
              <a:lnSpc>
                <a:spcPct val="106000"/>
              </a:lnSpc>
              <a:spcAft>
                <a:spcPts val="600"/>
              </a:spcAft>
              <a:defRPr/>
            </a:pPr>
            <a:r>
              <a:rPr lang="en-US" sz="2000" b="1" kern="0">
                <a:solidFill>
                  <a:prstClr val="black"/>
                </a:solidFill>
                <a:latin typeface="+mj-lt"/>
                <a:ea typeface="Source Sans Pro"/>
                <a:cs typeface="Calibri"/>
              </a:rPr>
              <a:t>Recent Outbreaks:</a:t>
            </a:r>
          </a:p>
          <a:p>
            <a:pPr marL="342900" indent="-342900">
              <a:lnSpc>
                <a:spcPct val="106000"/>
              </a:lnSpc>
              <a:spcAft>
                <a:spcPts val="600"/>
              </a:spcAft>
              <a:buFont typeface="Arial"/>
              <a:buChar char="•"/>
              <a:defRPr/>
            </a:pPr>
            <a:r>
              <a:rPr lang="en-US" sz="2000" kern="0">
                <a:solidFill>
                  <a:prstClr val="black"/>
                </a:solidFill>
                <a:latin typeface="+mj-lt"/>
                <a:ea typeface="Source Sans Pro"/>
                <a:cs typeface="Calibri"/>
              </a:rPr>
              <a:t>January-April, 2025: Uganda (Sudan Ebola virus) 14 cases including 4 deaths</a:t>
            </a:r>
            <a:endParaRPr lang="en-US" sz="2000" kern="0">
              <a:solidFill>
                <a:prstClr val="black"/>
              </a:solidFill>
              <a:latin typeface="Tisa Offc Serif Pro"/>
              <a:ea typeface="Source Sans Pro"/>
              <a:cs typeface="Calibri"/>
            </a:endParaRPr>
          </a:p>
          <a:p>
            <a:pPr marL="342900" indent="-342900">
              <a:lnSpc>
                <a:spcPct val="106000"/>
              </a:lnSpc>
              <a:spcAft>
                <a:spcPts val="600"/>
              </a:spcAft>
              <a:buFont typeface="Arial"/>
              <a:buChar char="•"/>
              <a:defRPr/>
            </a:pPr>
            <a:endParaRPr lang="en-US" sz="2000" kern="0">
              <a:solidFill>
                <a:prstClr val="black"/>
              </a:solidFill>
              <a:latin typeface="Calibri"/>
              <a:ea typeface="Source Sans Pro"/>
              <a:cs typeface="Calibri"/>
            </a:endParaRPr>
          </a:p>
        </p:txBody>
      </p:sp>
      <p:sp>
        <p:nvSpPr>
          <p:cNvPr id="8" name="TextBox 7">
            <a:extLst>
              <a:ext uri="{FF2B5EF4-FFF2-40B4-BE49-F238E27FC236}">
                <a16:creationId xmlns:a16="http://schemas.microsoft.com/office/drawing/2014/main" id="{D974E475-B005-E3D7-AB61-DBEE57C12C70}"/>
              </a:ext>
            </a:extLst>
          </p:cNvPr>
          <p:cNvSpPr txBox="1"/>
          <p:nvPr/>
        </p:nvSpPr>
        <p:spPr>
          <a:xfrm>
            <a:off x="6738327" y="5734822"/>
            <a:ext cx="3228975"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a:latin typeface="Tisa Offc Serif Pro"/>
                <a:ea typeface="+mn-lt"/>
                <a:cs typeface="+mn-lt"/>
                <a:hlinkClick r:id="rId4"/>
              </a:rPr>
              <a:t>Democratic Republic of Congo Map - GIS Geography</a:t>
            </a:r>
            <a:endParaRPr lang="en-US" sz="900">
              <a:latin typeface="Tisa Offc Serif Pro"/>
            </a:endParaRPr>
          </a:p>
        </p:txBody>
      </p:sp>
      <p:pic>
        <p:nvPicPr>
          <p:cNvPr id="10" name="Picture 9" descr="A map of the world&#10;&#10;AI-generated content may be incorrect.">
            <a:extLst>
              <a:ext uri="{FF2B5EF4-FFF2-40B4-BE49-F238E27FC236}">
                <a16:creationId xmlns:a16="http://schemas.microsoft.com/office/drawing/2014/main" id="{7393438C-B7E6-68AB-7E18-FE3606439162}"/>
              </a:ext>
            </a:extLst>
          </p:cNvPr>
          <p:cNvPicPr>
            <a:picLocks noChangeAspect="1"/>
          </p:cNvPicPr>
          <p:nvPr/>
        </p:nvPicPr>
        <p:blipFill>
          <a:blip r:embed="rId5"/>
          <a:stretch>
            <a:fillRect/>
          </a:stretch>
        </p:blipFill>
        <p:spPr>
          <a:xfrm>
            <a:off x="9520604" y="3598985"/>
            <a:ext cx="2295525" cy="2362200"/>
          </a:xfrm>
          <a:prstGeom prst="rect">
            <a:avLst/>
          </a:prstGeom>
        </p:spPr>
      </p:pic>
      <p:sp>
        <p:nvSpPr>
          <p:cNvPr id="12" name="TextBox 11">
            <a:extLst>
              <a:ext uri="{FF2B5EF4-FFF2-40B4-BE49-F238E27FC236}">
                <a16:creationId xmlns:a16="http://schemas.microsoft.com/office/drawing/2014/main" id="{A8A3C2CC-1C54-0CF7-B343-7989E3C85DC9}"/>
              </a:ext>
            </a:extLst>
          </p:cNvPr>
          <p:cNvSpPr txBox="1"/>
          <p:nvPr/>
        </p:nvSpPr>
        <p:spPr>
          <a:xfrm>
            <a:off x="204383" y="5477608"/>
            <a:ext cx="6096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sa Offc Serif Pro"/>
                <a:hlinkClick r:id="rId6"/>
              </a:rPr>
              <a:t>Ebola Outbreak in the DRC: Current Situation | Ebola | CDC</a:t>
            </a:r>
            <a:endParaRPr lang="en-US" sz="1200">
              <a:latin typeface="Tisa Offc Serif Pro"/>
            </a:endParaRPr>
          </a:p>
          <a:p>
            <a:pPr algn="ctr"/>
            <a:endParaRPr lang="en-US"/>
          </a:p>
        </p:txBody>
      </p:sp>
    </p:spTree>
    <p:extLst>
      <p:ext uri="{BB962C8B-B14F-4D97-AF65-F5344CB8AC3E}">
        <p14:creationId xmlns:p14="http://schemas.microsoft.com/office/powerpoint/2010/main" val="2810302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679B3B5-AB0F-2C1D-DCFB-F1181C9CB488}"/>
              </a:ext>
            </a:extLst>
          </p:cNvPr>
          <p:cNvSpPr>
            <a:spLocks noGrp="1"/>
          </p:cNvSpPr>
          <p:nvPr>
            <p:ph type="sldNum" sz="quarter" idx="15"/>
          </p:nvPr>
        </p:nvSpPr>
        <p:spPr/>
        <p:txBody>
          <a:bodyPr/>
          <a:lstStyle/>
          <a:p>
            <a:fld id="{18D65601-5AE2-46FC-B138-694DDD2B510D}" type="slidenum">
              <a:rPr lang="en-US" smtClean="0"/>
              <a:pPr/>
              <a:t>29</a:t>
            </a:fld>
            <a:endParaRPr lang="en-US"/>
          </a:p>
        </p:txBody>
      </p:sp>
      <p:pic>
        <p:nvPicPr>
          <p:cNvPr id="5" name="Picture 4" descr="A diagram of a person and animals&#10;&#10;AI-generated content may be incorrect.">
            <a:extLst>
              <a:ext uri="{FF2B5EF4-FFF2-40B4-BE49-F238E27FC236}">
                <a16:creationId xmlns:a16="http://schemas.microsoft.com/office/drawing/2014/main" id="{9DCB72EE-74E9-8B44-833A-FD7C7A85156E}"/>
              </a:ext>
            </a:extLst>
          </p:cNvPr>
          <p:cNvPicPr>
            <a:picLocks noChangeAspect="1"/>
          </p:cNvPicPr>
          <p:nvPr/>
        </p:nvPicPr>
        <p:blipFill>
          <a:blip r:embed="rId2"/>
          <a:stretch>
            <a:fillRect/>
          </a:stretch>
        </p:blipFill>
        <p:spPr>
          <a:xfrm>
            <a:off x="1614488" y="80963"/>
            <a:ext cx="8963025" cy="6696075"/>
          </a:xfrm>
          <a:prstGeom prst="rect">
            <a:avLst/>
          </a:prstGeom>
        </p:spPr>
      </p:pic>
    </p:spTree>
    <p:extLst>
      <p:ext uri="{BB962C8B-B14F-4D97-AF65-F5344CB8AC3E}">
        <p14:creationId xmlns:p14="http://schemas.microsoft.com/office/powerpoint/2010/main" val="242471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F199D-EA70-04A4-BD92-2CF0EA1E46B5}"/>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2E39DAB9-CFB8-EF1A-A190-42E4806E1EC9}"/>
              </a:ext>
            </a:extLst>
          </p:cNvPr>
          <p:cNvPicPr>
            <a:picLocks noChangeAspect="1"/>
          </p:cNvPicPr>
          <p:nvPr/>
        </p:nvPicPr>
        <p:blipFill>
          <a:blip r:embed="rId2"/>
          <a:stretch>
            <a:fillRect/>
          </a:stretch>
        </p:blipFill>
        <p:spPr>
          <a:xfrm>
            <a:off x="281432" y="220503"/>
            <a:ext cx="8198338" cy="1247761"/>
          </a:xfrm>
          <a:prstGeom prst="rect">
            <a:avLst/>
          </a:prstGeom>
        </p:spPr>
      </p:pic>
      <p:pic>
        <p:nvPicPr>
          <p:cNvPr id="2" name="Picture 1">
            <a:extLst>
              <a:ext uri="{FF2B5EF4-FFF2-40B4-BE49-F238E27FC236}">
                <a16:creationId xmlns:a16="http://schemas.microsoft.com/office/drawing/2014/main" id="{C468B8DC-97B3-68D9-3E5D-F2B1D723D2A0}"/>
              </a:ext>
            </a:extLst>
          </p:cNvPr>
          <p:cNvPicPr>
            <a:picLocks noChangeAspect="1"/>
          </p:cNvPicPr>
          <p:nvPr/>
        </p:nvPicPr>
        <p:blipFill rotWithShape="1">
          <a:blip r:embed="rId3">
            <a:alphaModFix amt="35000"/>
          </a:blip>
          <a:srcRect r="9353"/>
          <a:stretch/>
        </p:blipFill>
        <p:spPr>
          <a:xfrm>
            <a:off x="9126297" y="1095252"/>
            <a:ext cx="3065703" cy="5305548"/>
          </a:xfrm>
          <a:prstGeom prst="rect">
            <a:avLst/>
          </a:prstGeom>
        </p:spPr>
      </p:pic>
      <p:sp>
        <p:nvSpPr>
          <p:cNvPr id="5" name="Rectangle 21">
            <a:extLst>
              <a:ext uri="{FF2B5EF4-FFF2-40B4-BE49-F238E27FC236}">
                <a16:creationId xmlns:a16="http://schemas.microsoft.com/office/drawing/2014/main" id="{01AFC9BE-87C7-BB7A-CCF0-C31B94A8EA82}"/>
              </a:ext>
            </a:extLst>
          </p:cNvPr>
          <p:cNvSpPr/>
          <p:nvPr/>
        </p:nvSpPr>
        <p:spPr bwMode="gray">
          <a:xfrm>
            <a:off x="-3137" y="2339558"/>
            <a:ext cx="9135042" cy="379531"/>
          </a:xfrm>
          <a:prstGeom prst="rect">
            <a:avLst/>
          </a:prstGeom>
          <a:solidFill>
            <a:srgbClr val="0162A7"/>
          </a:solidFill>
          <a:ln w="12700" cap="rnd" algn="ctr">
            <a:noFill/>
            <a:miter lim="800000"/>
            <a:headEnd/>
            <a:tailEnd/>
          </a:ln>
        </p:spPr>
        <p:txBody>
          <a:bodyPr lIns="9145" tIns="9145" rIns="9145" bIns="9145" anchor="ctr" anchorCtr="1"/>
          <a:lstStyle/>
          <a:p>
            <a:pPr lvl="1">
              <a:defRPr/>
            </a:pPr>
            <a:r>
              <a:rPr lang="en-US" sz="2800" b="1">
                <a:solidFill>
                  <a:prstClr val="white"/>
                </a:solidFill>
                <a:latin typeface="Source Sans Pro"/>
                <a:ea typeface="Source Sans Pro"/>
              </a:rPr>
              <a:t>Financial Relationships</a:t>
            </a: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6" name="TextBox 5">
            <a:extLst>
              <a:ext uri="{FF2B5EF4-FFF2-40B4-BE49-F238E27FC236}">
                <a16:creationId xmlns:a16="http://schemas.microsoft.com/office/drawing/2014/main" id="{7107B27F-60C3-E464-A2B0-746CE3591719}"/>
              </a:ext>
            </a:extLst>
          </p:cNvPr>
          <p:cNvSpPr txBox="1"/>
          <p:nvPr/>
        </p:nvSpPr>
        <p:spPr>
          <a:xfrm>
            <a:off x="1669143" y="3085745"/>
            <a:ext cx="729952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The speaker has no relevant financial relationships or conflicts of interest to disclose.</a:t>
            </a:r>
          </a:p>
        </p:txBody>
      </p:sp>
    </p:spTree>
    <p:extLst>
      <p:ext uri="{BB962C8B-B14F-4D97-AF65-F5344CB8AC3E}">
        <p14:creationId xmlns:p14="http://schemas.microsoft.com/office/powerpoint/2010/main" val="204913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D4906A-7120-2AD3-44B9-EE6C69959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C987C-1A81-F9ED-509D-98F51715FD48}"/>
              </a:ext>
            </a:extLst>
          </p:cNvPr>
          <p:cNvSpPr>
            <a:spLocks noGrp="1"/>
          </p:cNvSpPr>
          <p:nvPr>
            <p:ph type="title"/>
          </p:nvPr>
        </p:nvSpPr>
        <p:spPr/>
        <p:txBody>
          <a:bodyPr/>
          <a:lstStyle/>
          <a:p>
            <a:r>
              <a:rPr lang="en-ZA"/>
              <a:t>Lassa Fever</a:t>
            </a:r>
          </a:p>
        </p:txBody>
      </p:sp>
      <p:pic>
        <p:nvPicPr>
          <p:cNvPr id="5" name="Picture 4">
            <a:extLst>
              <a:ext uri="{FF2B5EF4-FFF2-40B4-BE49-F238E27FC236}">
                <a16:creationId xmlns:a16="http://schemas.microsoft.com/office/drawing/2014/main" id="{6F617B0A-595E-9217-B8FF-9347B800BB0B}"/>
              </a:ext>
            </a:extLst>
          </p:cNvPr>
          <p:cNvPicPr>
            <a:picLocks noChangeAspect="1"/>
          </p:cNvPicPr>
          <p:nvPr/>
        </p:nvPicPr>
        <p:blipFill>
          <a:blip r:embed="rId3"/>
          <a:stretch>
            <a:fillRect/>
          </a:stretch>
        </p:blipFill>
        <p:spPr>
          <a:xfrm>
            <a:off x="7219507" y="5943601"/>
            <a:ext cx="4392707" cy="670919"/>
          </a:xfrm>
          <a:prstGeom prst="rect">
            <a:avLst/>
          </a:prstGeom>
        </p:spPr>
      </p:pic>
      <p:sp>
        <p:nvSpPr>
          <p:cNvPr id="6" name="Text Placeholder 5">
            <a:extLst>
              <a:ext uri="{FF2B5EF4-FFF2-40B4-BE49-F238E27FC236}">
                <a16:creationId xmlns:a16="http://schemas.microsoft.com/office/drawing/2014/main" id="{2703ADFA-FC2A-F534-D727-1BD26E8E3E0F}"/>
              </a:ext>
            </a:extLst>
          </p:cNvPr>
          <p:cNvSpPr>
            <a:spLocks noGrp="1"/>
          </p:cNvSpPr>
          <p:nvPr>
            <p:ph type="body" sz="quarter" idx="13"/>
          </p:nvPr>
        </p:nvSpPr>
        <p:spPr/>
        <p:txBody>
          <a:bodyPr/>
          <a:lstStyle/>
          <a:p>
            <a:endParaRPr lang="en-US"/>
          </a:p>
        </p:txBody>
      </p:sp>
      <p:sp>
        <p:nvSpPr>
          <p:cNvPr id="4" name="Rectangle 3">
            <a:extLst>
              <a:ext uri="{FF2B5EF4-FFF2-40B4-BE49-F238E27FC236}">
                <a16:creationId xmlns:a16="http://schemas.microsoft.com/office/drawing/2014/main" id="{7E370931-7C8E-051E-9AAE-6F7A8B3975EC}"/>
              </a:ext>
            </a:extLst>
          </p:cNvPr>
          <p:cNvSpPr/>
          <p:nvPr/>
        </p:nvSpPr>
        <p:spPr>
          <a:xfrm>
            <a:off x="395355" y="908233"/>
            <a:ext cx="3807601" cy="2045290"/>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1" i="0" u="none" strike="noStrike" kern="0" cap="none" spc="0" normalizeH="0" baseline="0" noProof="0">
                <a:ln>
                  <a:noFill/>
                </a:ln>
                <a:solidFill>
                  <a:prstClr val="black"/>
                </a:solidFill>
                <a:effectLst/>
                <a:uLnTx/>
                <a:uFillTx/>
                <a:latin typeface="+mj-lt"/>
                <a:ea typeface="Source Sans Pro" panose="020B0503030403020204" pitchFamily="34" charset="0"/>
                <a:cs typeface="+mn-cs"/>
              </a:rPr>
              <a:t>What is Lassa?</a:t>
            </a:r>
          </a:p>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0" i="0" u="none" strike="noStrike" kern="0" cap="none" spc="0" normalizeH="0" baseline="0" noProof="0">
                <a:ln>
                  <a:noFill/>
                </a:ln>
                <a:solidFill>
                  <a:prstClr val="black"/>
                </a:solidFill>
                <a:effectLst/>
                <a:uLnTx/>
                <a:uFillTx/>
                <a:latin typeface="+mj-lt"/>
                <a:ea typeface="Source Sans Pro"/>
                <a:cs typeface="+mn-cs"/>
              </a:rPr>
              <a:t>A viral hemorrhagic fever caused by an arenavirus. It is transmitted by ingestion, inhalation, or mucus membrane/broken skin contact with infective materials.</a:t>
            </a:r>
            <a:endParaRPr kumimoji="0" lang="en-US" b="0" i="0" u="none" strike="noStrike" kern="0" cap="none" spc="0" normalizeH="0" baseline="0" noProof="0">
              <a:ln>
                <a:noFill/>
              </a:ln>
              <a:solidFill>
                <a:prstClr val="black"/>
              </a:solidFill>
              <a:effectLst/>
              <a:uLnTx/>
              <a:uFillTx/>
              <a:latin typeface="+mj-lt"/>
              <a:ea typeface="Source Sans Pro"/>
              <a:cs typeface="Calibri"/>
            </a:endParaRPr>
          </a:p>
        </p:txBody>
      </p:sp>
      <p:sp>
        <p:nvSpPr>
          <p:cNvPr id="8" name="Rectangle 7">
            <a:extLst>
              <a:ext uri="{FF2B5EF4-FFF2-40B4-BE49-F238E27FC236}">
                <a16:creationId xmlns:a16="http://schemas.microsoft.com/office/drawing/2014/main" id="{8BBB735C-06F0-71E0-5011-A56FD1C18882}"/>
              </a:ext>
            </a:extLst>
          </p:cNvPr>
          <p:cNvSpPr/>
          <p:nvPr/>
        </p:nvSpPr>
        <p:spPr>
          <a:xfrm>
            <a:off x="395355" y="3260401"/>
            <a:ext cx="5637196" cy="275767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1" i="0" u="none" strike="noStrike" kern="0" cap="none" spc="0" normalizeH="0" baseline="0" noProof="0">
                <a:ln>
                  <a:noFill/>
                </a:ln>
                <a:solidFill>
                  <a:prstClr val="black"/>
                </a:solidFill>
                <a:effectLst/>
                <a:uLnTx/>
                <a:uFillTx/>
                <a:latin typeface="+mj-lt"/>
                <a:ea typeface="Source Sans Pro" panose="020B0503030403020204" pitchFamily="34" charset="0"/>
                <a:cs typeface="+mn-cs"/>
              </a:rPr>
              <a:t>Signs and Symptoms</a:t>
            </a:r>
          </a:p>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0" i="0" u="none" strike="noStrike" kern="0" cap="none" spc="0" normalizeH="0" baseline="0" noProof="0">
                <a:ln>
                  <a:noFill/>
                </a:ln>
                <a:solidFill>
                  <a:prstClr val="black"/>
                </a:solidFill>
                <a:effectLst/>
                <a:uLnTx/>
                <a:uFillTx/>
                <a:latin typeface="+mj-lt"/>
                <a:ea typeface="Source Sans Pro" panose="020B0503030403020204" pitchFamily="34" charset="0"/>
                <a:cs typeface="+mn-cs"/>
              </a:rPr>
              <a:t>Symptoms usually appear 7-10 days after a person is exposed. Common symptoms include fever, abdominal pain, nausea, diarrhea, sore throat.</a:t>
            </a:r>
          </a:p>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0" i="0" u="none" strike="noStrike" kern="0" cap="none" spc="0" normalizeH="0" baseline="0" noProof="0">
                <a:ln>
                  <a:noFill/>
                </a:ln>
                <a:solidFill>
                  <a:prstClr val="black"/>
                </a:solidFill>
                <a:effectLst/>
                <a:uLnTx/>
                <a:uFillTx/>
                <a:latin typeface="+mj-lt"/>
                <a:ea typeface="Source Sans Pro" panose="020B0503030403020204" pitchFamily="34" charset="0"/>
                <a:cs typeface="+mn-cs"/>
              </a:rPr>
              <a:t>Pharyngitis is recognized as a distinctive symptom that can distinguish LF from other endemic diseases. Severe cases may develop facial edema in the absence of peripheral edema.</a:t>
            </a:r>
          </a:p>
        </p:txBody>
      </p:sp>
      <p:sp>
        <p:nvSpPr>
          <p:cNvPr id="10" name="Oval 9">
            <a:extLst>
              <a:ext uri="{FF2B5EF4-FFF2-40B4-BE49-F238E27FC236}">
                <a16:creationId xmlns:a16="http://schemas.microsoft.com/office/drawing/2014/main" id="{787BD5C5-7354-171C-0121-55DEBB702DC5}"/>
              </a:ext>
            </a:extLst>
          </p:cNvPr>
          <p:cNvSpPr/>
          <p:nvPr/>
        </p:nvSpPr>
        <p:spPr>
          <a:xfrm>
            <a:off x="4331523" y="1048528"/>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prstClr val="white"/>
                </a:solidFill>
                <a:effectLst/>
                <a:uLnTx/>
                <a:uFillTx/>
                <a:latin typeface="+mj-lt"/>
                <a:ea typeface="Source Sans Pro" panose="020B0503030403020204" pitchFamily="34" charset="0"/>
                <a:cs typeface="+mn-cs"/>
              </a:rPr>
              <a:t>15-20%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prstClr val="white"/>
                </a:solidFill>
                <a:effectLst/>
                <a:uLnTx/>
                <a:uFillTx/>
                <a:latin typeface="+mj-lt"/>
                <a:ea typeface="Source Sans Pro"/>
                <a:cs typeface="+mn-cs"/>
              </a:rPr>
              <a:t>Hospitalized Lassa cases globally have died.</a:t>
            </a:r>
            <a:endParaRPr kumimoji="0" lang="en-US" b="0" i="0" u="none" strike="noStrike" kern="0" cap="none" spc="0" normalizeH="0" baseline="0" noProof="0">
              <a:ln>
                <a:noFill/>
              </a:ln>
              <a:solidFill>
                <a:prstClr val="white"/>
              </a:solidFill>
              <a:effectLst/>
              <a:uLnTx/>
              <a:uFillTx/>
              <a:latin typeface="+mj-lt"/>
              <a:ea typeface="Source Sans Pro"/>
              <a:cs typeface="Calibri"/>
            </a:endParaRPr>
          </a:p>
        </p:txBody>
      </p:sp>
      <p:grpSp>
        <p:nvGrpSpPr>
          <p:cNvPr id="14" name="Group 13">
            <a:extLst>
              <a:ext uri="{FF2B5EF4-FFF2-40B4-BE49-F238E27FC236}">
                <a16:creationId xmlns:a16="http://schemas.microsoft.com/office/drawing/2014/main" id="{24E5ACB3-6CEE-3291-C575-A514362810BD}"/>
              </a:ext>
            </a:extLst>
          </p:cNvPr>
          <p:cNvGrpSpPr/>
          <p:nvPr/>
        </p:nvGrpSpPr>
        <p:grpSpPr>
          <a:xfrm>
            <a:off x="6860561" y="839930"/>
            <a:ext cx="4936083" cy="5153616"/>
            <a:chOff x="6778026" y="1269023"/>
            <a:chExt cx="4936083" cy="5153616"/>
          </a:xfrm>
        </p:grpSpPr>
        <p:sp>
          <p:nvSpPr>
            <p:cNvPr id="12" name="TextBox 3">
              <a:extLst>
                <a:ext uri="{FF2B5EF4-FFF2-40B4-BE49-F238E27FC236}">
                  <a16:creationId xmlns:a16="http://schemas.microsoft.com/office/drawing/2014/main" id="{AC803BA8-9931-FA84-FF97-73E98859A03D}"/>
                </a:ext>
              </a:extLst>
            </p:cNvPr>
            <p:cNvSpPr txBox="1"/>
            <p:nvPr/>
          </p:nvSpPr>
          <p:spPr>
            <a:xfrm>
              <a:off x="6778026" y="6022529"/>
              <a:ext cx="493608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ource Sans Pro"/>
                  <a:ea typeface="+mn-ea"/>
                  <a:cs typeface="+mn-cs"/>
                </a:rPr>
                <a:t>UK Health Security Agency. Map of Lassa fever in Africa https://</a:t>
              </a:r>
              <a:r>
                <a:rPr kumimoji="0" lang="en-US" sz="1000" b="0" i="0" u="none" strike="noStrike" kern="1200" cap="none" spc="0" normalizeH="0" baseline="0" noProof="0" err="1">
                  <a:ln>
                    <a:noFill/>
                  </a:ln>
                  <a:solidFill>
                    <a:prstClr val="black"/>
                  </a:solidFill>
                  <a:effectLst/>
                  <a:uLnTx/>
                  <a:uFillTx/>
                  <a:latin typeface="Source Sans Pro"/>
                  <a:ea typeface="+mn-ea"/>
                  <a:cs typeface="+mn-cs"/>
                </a:rPr>
                <a:t>www.gov.uk</a:t>
              </a:r>
              <a:r>
                <a:rPr kumimoji="0" lang="en-US" sz="1000" b="0" i="0" u="none" strike="noStrike" kern="1200" cap="none" spc="0" normalizeH="0" baseline="0" noProof="0">
                  <a:ln>
                    <a:noFill/>
                  </a:ln>
                  <a:solidFill>
                    <a:prstClr val="black"/>
                  </a:solidFill>
                  <a:effectLst/>
                  <a:uLnTx/>
                  <a:uFillTx/>
                  <a:latin typeface="Source Sans Pro"/>
                  <a:ea typeface="+mn-ea"/>
                  <a:cs typeface="+mn-cs"/>
                </a:rPr>
                <a:t>/guidance/</a:t>
              </a:r>
              <a:r>
                <a:rPr kumimoji="0" lang="en-US" sz="1000" b="0" i="0" u="none" strike="noStrike" kern="1200" cap="none" spc="0" normalizeH="0" baseline="0" noProof="0" err="1">
                  <a:ln>
                    <a:noFill/>
                  </a:ln>
                  <a:solidFill>
                    <a:prstClr val="black"/>
                  </a:solidFill>
                  <a:effectLst/>
                  <a:uLnTx/>
                  <a:uFillTx/>
                  <a:latin typeface="Source Sans Pro"/>
                  <a:ea typeface="+mn-ea"/>
                  <a:cs typeface="+mn-cs"/>
                </a:rPr>
                <a:t>lassa</a:t>
              </a:r>
              <a:r>
                <a:rPr kumimoji="0" lang="en-US" sz="1000" b="0" i="0" u="none" strike="noStrike" kern="1200" cap="none" spc="0" normalizeH="0" baseline="0" noProof="0">
                  <a:ln>
                    <a:noFill/>
                  </a:ln>
                  <a:solidFill>
                    <a:prstClr val="black"/>
                  </a:solidFill>
                  <a:effectLst/>
                  <a:uLnTx/>
                  <a:uFillTx/>
                  <a:latin typeface="Source Sans Pro"/>
                  <a:ea typeface="+mn-ea"/>
                  <a:cs typeface="+mn-cs"/>
                </a:rPr>
                <a:t>-fever-origins-reservoirs-transmission-and-guidelines</a:t>
              </a:r>
            </a:p>
          </p:txBody>
        </p:sp>
        <p:pic>
          <p:nvPicPr>
            <p:cNvPr id="13" name="Picture 12">
              <a:extLst>
                <a:ext uri="{FF2B5EF4-FFF2-40B4-BE49-F238E27FC236}">
                  <a16:creationId xmlns:a16="http://schemas.microsoft.com/office/drawing/2014/main" id="{7F4D0E61-6754-51D6-4F1D-47580ADA6E7F}"/>
                </a:ext>
              </a:extLst>
            </p:cNvPr>
            <p:cNvPicPr>
              <a:picLocks noChangeAspect="1"/>
            </p:cNvPicPr>
            <p:nvPr/>
          </p:nvPicPr>
          <p:blipFill>
            <a:blip r:embed="rId4"/>
            <a:stretch>
              <a:fillRect/>
            </a:stretch>
          </p:blipFill>
          <p:spPr>
            <a:xfrm>
              <a:off x="6778026" y="1269023"/>
              <a:ext cx="4936083" cy="4821810"/>
            </a:xfrm>
            <a:prstGeom prst="rect">
              <a:avLst/>
            </a:prstGeom>
          </p:spPr>
        </p:pic>
      </p:grpSp>
    </p:spTree>
    <p:extLst>
      <p:ext uri="{BB962C8B-B14F-4D97-AF65-F5344CB8AC3E}">
        <p14:creationId xmlns:p14="http://schemas.microsoft.com/office/powerpoint/2010/main" val="384338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E2150C-0BFC-3B83-A531-0DA2DEED37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E20BD-209C-F61E-4A16-2FEC9FEAB081}"/>
              </a:ext>
            </a:extLst>
          </p:cNvPr>
          <p:cNvSpPr>
            <a:spLocks noGrp="1"/>
          </p:cNvSpPr>
          <p:nvPr>
            <p:ph type="title"/>
          </p:nvPr>
        </p:nvSpPr>
        <p:spPr/>
        <p:txBody>
          <a:bodyPr/>
          <a:lstStyle/>
          <a:p>
            <a:r>
              <a:rPr lang="en-ZA">
                <a:latin typeface="Source Sans Pro"/>
                <a:ea typeface="Source Sans Pro"/>
              </a:rPr>
              <a:t>Marburg Virus</a:t>
            </a:r>
          </a:p>
        </p:txBody>
      </p:sp>
      <p:sp>
        <p:nvSpPr>
          <p:cNvPr id="6" name="Text Placeholder 5">
            <a:extLst>
              <a:ext uri="{FF2B5EF4-FFF2-40B4-BE49-F238E27FC236}">
                <a16:creationId xmlns:a16="http://schemas.microsoft.com/office/drawing/2014/main" id="{01547A04-4EFC-B508-FDF0-7174F0AEC2D6}"/>
              </a:ext>
            </a:extLst>
          </p:cNvPr>
          <p:cNvSpPr>
            <a:spLocks noGrp="1"/>
          </p:cNvSpPr>
          <p:nvPr>
            <p:ph type="body" sz="quarter" idx="13"/>
          </p:nvPr>
        </p:nvSpPr>
        <p:spPr/>
        <p:txBody>
          <a:bodyPr/>
          <a:lstStyle/>
          <a:p>
            <a:endParaRPr lang="en-US"/>
          </a:p>
        </p:txBody>
      </p:sp>
      <p:sp>
        <p:nvSpPr>
          <p:cNvPr id="4" name="Rectangle 3">
            <a:extLst>
              <a:ext uri="{FF2B5EF4-FFF2-40B4-BE49-F238E27FC236}">
                <a16:creationId xmlns:a16="http://schemas.microsoft.com/office/drawing/2014/main" id="{7B2C577F-D8D9-B35B-4752-1C6BB00AD21D}"/>
              </a:ext>
            </a:extLst>
          </p:cNvPr>
          <p:cNvSpPr/>
          <p:nvPr/>
        </p:nvSpPr>
        <p:spPr>
          <a:xfrm>
            <a:off x="395355" y="908233"/>
            <a:ext cx="3807601" cy="2045290"/>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What is </a:t>
            </a:r>
            <a:r>
              <a:rPr lang="en-US" sz="2400" b="1" kern="0">
                <a:solidFill>
                  <a:prstClr val="black"/>
                </a:solidFill>
                <a:latin typeface="+mj-lt"/>
                <a:ea typeface="Source Sans Pro"/>
              </a:rPr>
              <a:t>Marburg</a:t>
            </a:r>
            <a:r>
              <a:rPr kumimoji="0" lang="en-US" sz="2400" b="1" i="0" u="none" strike="noStrike" kern="0" cap="none" spc="0" normalizeH="0" baseline="0" noProof="0">
                <a:ln>
                  <a:noFill/>
                </a:ln>
                <a:solidFill>
                  <a:prstClr val="black"/>
                </a:solidFill>
                <a:effectLst/>
                <a:uLnTx/>
                <a:uFillTx/>
                <a:latin typeface="+mj-lt"/>
                <a:ea typeface="Source Sans Pro"/>
                <a:cs typeface="+mn-cs"/>
              </a:rPr>
              <a:t>?</a:t>
            </a:r>
          </a:p>
          <a:p>
            <a:pPr>
              <a:lnSpc>
                <a:spcPct val="106000"/>
              </a:lnSpc>
              <a:spcAft>
                <a:spcPts val="600"/>
              </a:spcAft>
              <a:defRPr/>
            </a:pPr>
            <a:r>
              <a:rPr kumimoji="0" lang="en-US" sz="2000" b="0" i="0" u="none" strike="noStrike" kern="0" cap="none" spc="0" normalizeH="0" baseline="0" noProof="0">
                <a:ln>
                  <a:noFill/>
                </a:ln>
                <a:solidFill>
                  <a:prstClr val="black"/>
                </a:solidFill>
                <a:effectLst/>
                <a:uLnTx/>
                <a:uFillTx/>
                <a:latin typeface="+mj-lt"/>
                <a:ea typeface="Source Sans Pro"/>
                <a:cs typeface="+mn-cs"/>
              </a:rPr>
              <a:t>A viral hemorrhagic fever </a:t>
            </a:r>
            <a:r>
              <a:rPr lang="en-US" sz="2000" kern="0">
                <a:solidFill>
                  <a:prstClr val="black"/>
                </a:solidFill>
                <a:latin typeface="+mj-lt"/>
                <a:ea typeface="Source Sans Pro"/>
              </a:rPr>
              <a:t>caused by </a:t>
            </a:r>
            <a:r>
              <a:rPr lang="en-US" sz="2000" kern="0" err="1">
                <a:solidFill>
                  <a:prstClr val="black"/>
                </a:solidFill>
                <a:latin typeface="+mj-lt"/>
                <a:ea typeface="Source Sans Pro"/>
              </a:rPr>
              <a:t>orthomarburgvirus</a:t>
            </a:r>
            <a:r>
              <a:rPr lang="en-US" sz="2000" kern="0">
                <a:solidFill>
                  <a:prstClr val="black"/>
                </a:solidFill>
                <a:latin typeface="+mj-lt"/>
                <a:ea typeface="Source Sans Pro"/>
              </a:rPr>
              <a:t> and is spread by bats or non-human primates to people.  </a:t>
            </a:r>
            <a:endParaRPr kumimoji="0" lang="en-US" sz="2000" b="0" i="0" u="none" strike="noStrike" kern="0" cap="none" spc="0" normalizeH="0" baseline="0" noProof="0">
              <a:ln>
                <a:noFill/>
              </a:ln>
              <a:solidFill>
                <a:prstClr val="black"/>
              </a:solidFill>
              <a:effectLst/>
              <a:uLnTx/>
              <a:uFillTx/>
              <a:latin typeface="+mj-lt"/>
              <a:ea typeface="Source Sans Pro"/>
              <a:cs typeface="Calibri"/>
            </a:endParaRPr>
          </a:p>
        </p:txBody>
      </p:sp>
      <p:sp>
        <p:nvSpPr>
          <p:cNvPr id="8" name="Rectangle 7">
            <a:extLst>
              <a:ext uri="{FF2B5EF4-FFF2-40B4-BE49-F238E27FC236}">
                <a16:creationId xmlns:a16="http://schemas.microsoft.com/office/drawing/2014/main" id="{ED454CBA-6AE3-FC2C-A29E-3117D1E7AB76}"/>
              </a:ext>
            </a:extLst>
          </p:cNvPr>
          <p:cNvSpPr/>
          <p:nvPr/>
        </p:nvSpPr>
        <p:spPr>
          <a:xfrm>
            <a:off x="395355" y="3260401"/>
            <a:ext cx="5637196" cy="275767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1" i="0" u="none" strike="noStrike" kern="0" cap="none" spc="0" normalizeH="0" baseline="0" noProof="0">
                <a:ln>
                  <a:noFill/>
                </a:ln>
                <a:solidFill>
                  <a:prstClr val="black"/>
                </a:solidFill>
                <a:effectLst/>
                <a:uLnTx/>
                <a:uFillTx/>
                <a:latin typeface="+mj-lt"/>
                <a:ea typeface="Source Sans Pro"/>
                <a:cs typeface="+mn-cs"/>
              </a:rPr>
              <a:t>Signs and Symptoms</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Symptoms usually appear </a:t>
            </a:r>
            <a:r>
              <a:rPr lang="en-US" kern="0">
                <a:solidFill>
                  <a:prstClr val="black"/>
                </a:solidFill>
                <a:latin typeface="+mj-lt"/>
                <a:ea typeface="Source Sans Pro"/>
              </a:rPr>
              <a:t>2-21</a:t>
            </a:r>
            <a:r>
              <a:rPr kumimoji="0" lang="en-US" b="0" i="0" u="none" strike="noStrike" kern="0" cap="none" spc="0" normalizeH="0" baseline="0" noProof="0">
                <a:ln>
                  <a:noFill/>
                </a:ln>
                <a:solidFill>
                  <a:prstClr val="black"/>
                </a:solidFill>
                <a:effectLst/>
                <a:uLnTx/>
                <a:uFillTx/>
                <a:latin typeface="+mj-lt"/>
                <a:ea typeface="Source Sans Pro"/>
                <a:cs typeface="+mn-cs"/>
              </a:rPr>
              <a:t> days after a person is exposed. Common symptoms include fever, </a:t>
            </a:r>
            <a:r>
              <a:rPr lang="en-US" kern="0">
                <a:solidFill>
                  <a:prstClr val="black"/>
                </a:solidFill>
                <a:latin typeface="+mj-lt"/>
                <a:ea typeface="Source Sans Pro"/>
              </a:rPr>
              <a:t>headache</a:t>
            </a:r>
            <a:r>
              <a:rPr kumimoji="0" lang="en-US" b="0" i="0" u="none" strike="noStrike" kern="0" cap="none" spc="0" normalizeH="0" baseline="0" noProof="0">
                <a:ln>
                  <a:noFill/>
                </a:ln>
                <a:solidFill>
                  <a:prstClr val="black"/>
                </a:solidFill>
                <a:effectLst/>
                <a:uLnTx/>
                <a:uFillTx/>
                <a:latin typeface="+mj-lt"/>
                <a:ea typeface="Source Sans Pro"/>
                <a:cs typeface="+mn-cs"/>
              </a:rPr>
              <a:t>, </a:t>
            </a:r>
            <a:r>
              <a:rPr lang="en-US" kern="0">
                <a:solidFill>
                  <a:prstClr val="black"/>
                </a:solidFill>
                <a:latin typeface="+mj-lt"/>
                <a:ea typeface="Source Sans Pro"/>
              </a:rPr>
              <a:t>muscle aches</a:t>
            </a:r>
            <a:r>
              <a:rPr kumimoji="0" lang="en-US" b="0" i="0" u="none" strike="noStrike" kern="0" cap="none" spc="0" normalizeH="0" baseline="0" noProof="0">
                <a:ln>
                  <a:noFill/>
                </a:ln>
                <a:solidFill>
                  <a:prstClr val="black"/>
                </a:solidFill>
                <a:effectLst/>
                <a:uLnTx/>
                <a:uFillTx/>
                <a:latin typeface="+mj-lt"/>
                <a:ea typeface="Source Sans Pro"/>
                <a:cs typeface="+mn-cs"/>
              </a:rPr>
              <a:t>, </a:t>
            </a:r>
            <a:r>
              <a:rPr lang="en-US" kern="0">
                <a:solidFill>
                  <a:prstClr val="black"/>
                </a:solidFill>
                <a:latin typeface="+mj-lt"/>
                <a:ea typeface="Source Sans Pro"/>
              </a:rPr>
              <a:t>rash often on torso, chest pain, sore throat, nausea, vomiting and diarrhea. </a:t>
            </a:r>
            <a:endParaRPr lang="en-US" b="0" i="0" u="none" strike="noStrike" kern="0" cap="none" spc="0" normalizeH="0" baseline="0" noProof="0">
              <a:ln>
                <a:noFill/>
              </a:ln>
              <a:solidFill>
                <a:prstClr val="black"/>
              </a:solidFill>
              <a:effectLst/>
              <a:uLnTx/>
              <a:uFillTx/>
              <a:latin typeface="+mj-lt"/>
              <a:ea typeface="Source Sans Pro"/>
              <a:cs typeface="Calibri"/>
            </a:endParaRPr>
          </a:p>
          <a:p>
            <a:pPr>
              <a:lnSpc>
                <a:spcPct val="106000"/>
              </a:lnSpc>
              <a:spcAft>
                <a:spcPts val="600"/>
              </a:spcAft>
              <a:defRPr/>
            </a:pPr>
            <a:r>
              <a:rPr lang="en-US" kern="0">
                <a:solidFill>
                  <a:prstClr val="black"/>
                </a:solidFill>
                <a:latin typeface="+mj-lt"/>
                <a:ea typeface="Source Sans Pro"/>
                <a:cs typeface="Calibri"/>
              </a:rPr>
              <a:t>Advanced symptoms include liver failure, delirium, shock, hemorrhaging, and multi-organ dysfunction.</a:t>
            </a:r>
            <a:endParaRPr lang="en-US" b="0" i="0" u="none" strike="noStrike" kern="0" cap="none" spc="0" normalizeH="0" baseline="0" noProof="0">
              <a:ln>
                <a:noFill/>
              </a:ln>
              <a:solidFill>
                <a:prstClr val="black"/>
              </a:solidFill>
              <a:effectLst/>
              <a:uLnTx/>
              <a:uFillTx/>
              <a:latin typeface="+mj-lt"/>
              <a:ea typeface="Source Sans Pro" panose="020B0503030403020204" pitchFamily="34" charset="0"/>
              <a:cs typeface="Calibri"/>
            </a:endParaRPr>
          </a:p>
        </p:txBody>
      </p:sp>
      <p:sp>
        <p:nvSpPr>
          <p:cNvPr id="10" name="Oval 9">
            <a:extLst>
              <a:ext uri="{FF2B5EF4-FFF2-40B4-BE49-F238E27FC236}">
                <a16:creationId xmlns:a16="http://schemas.microsoft.com/office/drawing/2014/main" id="{08F54E19-5BAB-9CF9-E9C7-53544B27707A}"/>
              </a:ext>
            </a:extLst>
          </p:cNvPr>
          <p:cNvSpPr/>
          <p:nvPr/>
        </p:nvSpPr>
        <p:spPr>
          <a:xfrm>
            <a:off x="4331523" y="1048528"/>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a:solidFill>
                  <a:prstClr val="white"/>
                </a:solidFill>
                <a:latin typeface="+mj-lt"/>
                <a:ea typeface="Source Sans Pro"/>
              </a:rPr>
              <a:t>20-90</a:t>
            </a:r>
            <a:r>
              <a:rPr kumimoji="0" lang="en-US" sz="3600" b="1" i="0" u="none" strike="noStrike" kern="0" cap="none" spc="0" normalizeH="0" baseline="0" noProof="0">
                <a:ln>
                  <a:noFill/>
                </a:ln>
                <a:solidFill>
                  <a:prstClr val="white"/>
                </a:solidFill>
                <a:effectLst/>
                <a:uLnTx/>
                <a:uFillTx/>
                <a:latin typeface="+mj-lt"/>
                <a:ea typeface="Source Sans Pro"/>
                <a:cs typeface="+mn-cs"/>
              </a:rPr>
              <a:t>%</a:t>
            </a:r>
          </a:p>
          <a:p>
            <a:pPr algn="ctr">
              <a:defRPr/>
            </a:pPr>
            <a:r>
              <a:rPr lang="en-US" kern="0">
                <a:solidFill>
                  <a:prstClr val="white"/>
                </a:solidFill>
                <a:latin typeface="+mj-lt"/>
                <a:ea typeface="Source Sans Pro"/>
              </a:rPr>
              <a:t>Case fatality rate (varied by outbreak)</a:t>
            </a:r>
            <a:endParaRPr lang="en-US" sz="1800" b="0" i="0" u="none" strike="noStrike" kern="0" cap="none" spc="0" normalizeH="0" baseline="0" noProof="0">
              <a:ln>
                <a:noFill/>
              </a:ln>
              <a:solidFill>
                <a:prstClr val="white"/>
              </a:solidFill>
              <a:effectLst/>
              <a:uLnTx/>
              <a:uFillTx/>
              <a:latin typeface="+mj-lt"/>
              <a:ea typeface="Source Sans Pro"/>
              <a:cs typeface="Calibri"/>
            </a:endParaRPr>
          </a:p>
        </p:txBody>
      </p:sp>
      <p:pic>
        <p:nvPicPr>
          <p:cNvPr id="12" name="Picture 11" descr="A map of africa with red dots&#10;&#10;AI-generated content may be incorrect.">
            <a:extLst>
              <a:ext uri="{FF2B5EF4-FFF2-40B4-BE49-F238E27FC236}">
                <a16:creationId xmlns:a16="http://schemas.microsoft.com/office/drawing/2014/main" id="{330F820B-702C-E88A-FD30-0A90CA749B0A}"/>
              </a:ext>
            </a:extLst>
          </p:cNvPr>
          <p:cNvPicPr>
            <a:picLocks noChangeAspect="1"/>
          </p:cNvPicPr>
          <p:nvPr/>
        </p:nvPicPr>
        <p:blipFill>
          <a:blip r:embed="rId3"/>
          <a:stretch>
            <a:fillRect/>
          </a:stretch>
        </p:blipFill>
        <p:spPr>
          <a:xfrm>
            <a:off x="7471735" y="125046"/>
            <a:ext cx="4585223" cy="6486770"/>
          </a:xfrm>
          <a:prstGeom prst="rect">
            <a:avLst/>
          </a:prstGeom>
        </p:spPr>
      </p:pic>
      <p:sp>
        <p:nvSpPr>
          <p:cNvPr id="14" name="TextBox 13">
            <a:extLst>
              <a:ext uri="{FF2B5EF4-FFF2-40B4-BE49-F238E27FC236}">
                <a16:creationId xmlns:a16="http://schemas.microsoft.com/office/drawing/2014/main" id="{82E4C6CD-18D3-E744-D20E-00734EFF4D92}"/>
              </a:ext>
            </a:extLst>
          </p:cNvPr>
          <p:cNvSpPr txBox="1"/>
          <p:nvPr/>
        </p:nvSpPr>
        <p:spPr>
          <a:xfrm>
            <a:off x="7473462" y="6506308"/>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About Marburg | Marburg | CDC</a:t>
            </a:r>
            <a:endParaRPr lang="en-US"/>
          </a:p>
          <a:p>
            <a:pPr algn="ctr"/>
            <a:endParaRPr lang="en-US"/>
          </a:p>
        </p:txBody>
      </p:sp>
    </p:spTree>
    <p:extLst>
      <p:ext uri="{BB962C8B-B14F-4D97-AF65-F5344CB8AC3E}">
        <p14:creationId xmlns:p14="http://schemas.microsoft.com/office/powerpoint/2010/main" val="1130419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C5E71C-7D10-00FE-1E66-E33DB8B969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CFA6FE-88CB-D57C-5DC2-DB4D013B00EF}"/>
              </a:ext>
            </a:extLst>
          </p:cNvPr>
          <p:cNvSpPr>
            <a:spLocks noGrp="1"/>
          </p:cNvSpPr>
          <p:nvPr>
            <p:ph type="title"/>
          </p:nvPr>
        </p:nvSpPr>
        <p:spPr/>
        <p:txBody>
          <a:bodyPr/>
          <a:lstStyle/>
          <a:p>
            <a:r>
              <a:rPr lang="en-ZA">
                <a:latin typeface="Source Sans Pro"/>
                <a:ea typeface="Source Sans Pro"/>
              </a:rPr>
              <a:t>Marburg Virus</a:t>
            </a:r>
            <a:endParaRPr lang="en-ZA"/>
          </a:p>
        </p:txBody>
      </p:sp>
      <p:pic>
        <p:nvPicPr>
          <p:cNvPr id="5" name="Picture 4">
            <a:extLst>
              <a:ext uri="{FF2B5EF4-FFF2-40B4-BE49-F238E27FC236}">
                <a16:creationId xmlns:a16="http://schemas.microsoft.com/office/drawing/2014/main" id="{20E37662-EBF4-EA95-F755-C46DBA4061A7}"/>
              </a:ext>
            </a:extLst>
          </p:cNvPr>
          <p:cNvPicPr>
            <a:picLocks noChangeAspect="1"/>
          </p:cNvPicPr>
          <p:nvPr/>
        </p:nvPicPr>
        <p:blipFill>
          <a:blip r:embed="rId3"/>
          <a:stretch>
            <a:fillRect/>
          </a:stretch>
        </p:blipFill>
        <p:spPr>
          <a:xfrm>
            <a:off x="7512584" y="6189786"/>
            <a:ext cx="4392707" cy="670919"/>
          </a:xfrm>
          <a:prstGeom prst="rect">
            <a:avLst/>
          </a:prstGeom>
        </p:spPr>
      </p:pic>
      <p:sp>
        <p:nvSpPr>
          <p:cNvPr id="6" name="Text Placeholder 5">
            <a:extLst>
              <a:ext uri="{FF2B5EF4-FFF2-40B4-BE49-F238E27FC236}">
                <a16:creationId xmlns:a16="http://schemas.microsoft.com/office/drawing/2014/main" id="{B3BB786A-402C-2244-C5CD-B0CF7A010550}"/>
              </a:ext>
            </a:extLst>
          </p:cNvPr>
          <p:cNvSpPr>
            <a:spLocks noGrp="1"/>
          </p:cNvSpPr>
          <p:nvPr>
            <p:ph type="body" sz="quarter" idx="13"/>
          </p:nvPr>
        </p:nvSpPr>
        <p:spPr/>
        <p:txBody>
          <a:bodyPr/>
          <a:lstStyle/>
          <a:p>
            <a:endParaRPr lang="en-US"/>
          </a:p>
        </p:txBody>
      </p:sp>
      <p:sp>
        <p:nvSpPr>
          <p:cNvPr id="4" name="Rectangle 3">
            <a:extLst>
              <a:ext uri="{FF2B5EF4-FFF2-40B4-BE49-F238E27FC236}">
                <a16:creationId xmlns:a16="http://schemas.microsoft.com/office/drawing/2014/main" id="{FA739FFF-2F52-0B28-25C2-D2BCAFB5A7BD}"/>
              </a:ext>
            </a:extLst>
          </p:cNvPr>
          <p:cNvSpPr/>
          <p:nvPr/>
        </p:nvSpPr>
        <p:spPr>
          <a:xfrm>
            <a:off x="277379" y="1180468"/>
            <a:ext cx="9139127" cy="4875204"/>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6000"/>
              </a:lnSpc>
              <a:spcAft>
                <a:spcPts val="600"/>
              </a:spcAft>
              <a:defRPr/>
            </a:pPr>
            <a:r>
              <a:rPr lang="en-US" sz="2400" b="1" kern="0">
                <a:solidFill>
                  <a:prstClr val="black"/>
                </a:solidFill>
                <a:latin typeface="+mj-lt"/>
                <a:ea typeface="Source Sans Pro"/>
              </a:rPr>
              <a:t>Current Situation:</a:t>
            </a:r>
            <a:endParaRPr kumimoji="0" lang="en-US" sz="2400" b="1" i="0" u="none" strike="noStrike" kern="0" cap="none" spc="0" normalizeH="0" baseline="0" noProof="0">
              <a:ln>
                <a:noFill/>
              </a:ln>
              <a:solidFill>
                <a:prstClr val="black"/>
              </a:solidFill>
              <a:effectLst/>
              <a:uLnTx/>
              <a:uFillTx/>
              <a:latin typeface="+mj-lt"/>
              <a:ea typeface="Source Sans Pro"/>
              <a:cs typeface="+mn-cs"/>
            </a:endParaRPr>
          </a:p>
          <a:p>
            <a:pPr marL="342900" indent="-342900">
              <a:lnSpc>
                <a:spcPct val="106000"/>
              </a:lnSpc>
              <a:spcAft>
                <a:spcPts val="600"/>
              </a:spcAft>
              <a:buFont typeface="Arial"/>
              <a:buChar char="•"/>
              <a:defRPr/>
            </a:pPr>
            <a:r>
              <a:rPr lang="en-US" sz="2000" kern="0">
                <a:solidFill>
                  <a:prstClr val="black"/>
                </a:solidFill>
                <a:latin typeface="+mj-lt"/>
                <a:ea typeface="Source Sans Pro"/>
              </a:rPr>
              <a:t>November 14, 2025 Ethiopia Ministry of health reported first </a:t>
            </a:r>
          </a:p>
          <a:p>
            <a:pPr>
              <a:lnSpc>
                <a:spcPct val="106000"/>
              </a:lnSpc>
              <a:spcAft>
                <a:spcPts val="600"/>
              </a:spcAft>
              <a:defRPr/>
            </a:pPr>
            <a:r>
              <a:rPr lang="en-US" sz="2000" kern="0">
                <a:solidFill>
                  <a:prstClr val="black"/>
                </a:solidFill>
                <a:latin typeface="+mj-lt"/>
                <a:ea typeface="Source Sans Pro"/>
              </a:rPr>
              <a:t>       Marburg outbreak</a:t>
            </a:r>
            <a:endParaRPr lang="en-US" sz="2000" kern="0">
              <a:solidFill>
                <a:prstClr val="black"/>
              </a:solidFill>
              <a:latin typeface="+mj-lt"/>
              <a:ea typeface="Source Sans Pro"/>
              <a:cs typeface="Calibri"/>
            </a:endParaRPr>
          </a:p>
          <a:p>
            <a:pPr marL="342900" indent="-342900">
              <a:lnSpc>
                <a:spcPct val="106000"/>
              </a:lnSpc>
              <a:spcAft>
                <a:spcPts val="600"/>
              </a:spcAft>
              <a:buFont typeface="Arial"/>
              <a:buChar char="•"/>
              <a:defRPr/>
            </a:pPr>
            <a:r>
              <a:rPr lang="en-US" sz="2000" kern="0">
                <a:solidFill>
                  <a:prstClr val="black"/>
                </a:solidFill>
                <a:latin typeface="+mj-lt"/>
                <a:ea typeface="Source Sans Pro"/>
                <a:cs typeface="Calibri"/>
              </a:rPr>
              <a:t>As of January 26, 2026: 14 lab confirmed cases &amp; 9 deaths- </a:t>
            </a:r>
            <a:r>
              <a:rPr lang="en-US" sz="2000" b="1" kern="0">
                <a:solidFill>
                  <a:prstClr val="black"/>
                </a:solidFill>
                <a:latin typeface="+mj-lt"/>
                <a:ea typeface="Source Sans Pro"/>
                <a:cs typeface="Calibri"/>
              </a:rPr>
              <a:t>Declared END of Outbreak</a:t>
            </a:r>
          </a:p>
          <a:p>
            <a:pPr>
              <a:lnSpc>
                <a:spcPct val="106000"/>
              </a:lnSpc>
              <a:spcAft>
                <a:spcPts val="600"/>
              </a:spcAft>
              <a:defRPr/>
            </a:pPr>
            <a:endParaRPr lang="en-US" sz="2000" kern="0">
              <a:solidFill>
                <a:prstClr val="black"/>
              </a:solidFill>
              <a:latin typeface="Calibri"/>
              <a:ea typeface="Source Sans Pro"/>
              <a:cs typeface="Calibri"/>
            </a:endParaRPr>
          </a:p>
          <a:p>
            <a:pPr>
              <a:lnSpc>
                <a:spcPct val="106000"/>
              </a:lnSpc>
              <a:spcAft>
                <a:spcPts val="600"/>
              </a:spcAft>
              <a:defRPr/>
            </a:pPr>
            <a:r>
              <a:rPr lang="en-US" sz="2000" b="1" kern="0">
                <a:solidFill>
                  <a:prstClr val="black"/>
                </a:solidFill>
                <a:latin typeface="+mj-lt"/>
                <a:ea typeface="Source Sans Pro"/>
                <a:cs typeface="Calibri"/>
              </a:rPr>
              <a:t>Recent Outbreaks:</a:t>
            </a:r>
          </a:p>
          <a:p>
            <a:pPr marL="342900" indent="-342900">
              <a:lnSpc>
                <a:spcPct val="106000"/>
              </a:lnSpc>
              <a:spcAft>
                <a:spcPts val="600"/>
              </a:spcAft>
              <a:buFont typeface="Arial"/>
              <a:buChar char="•"/>
              <a:defRPr/>
            </a:pPr>
            <a:r>
              <a:rPr lang="en-US" sz="2000" kern="0">
                <a:solidFill>
                  <a:prstClr val="black"/>
                </a:solidFill>
                <a:latin typeface="+mj-lt"/>
                <a:ea typeface="Source Sans Pro"/>
                <a:cs typeface="Calibri"/>
              </a:rPr>
              <a:t>Tanzania January-March, 2025: 10 confirmed &amp; probable cases all resulted in deaths</a:t>
            </a:r>
          </a:p>
          <a:p>
            <a:pPr marL="342900" indent="-342900">
              <a:lnSpc>
                <a:spcPct val="106000"/>
              </a:lnSpc>
              <a:spcAft>
                <a:spcPts val="600"/>
              </a:spcAft>
              <a:buFont typeface="Arial"/>
              <a:buChar char="•"/>
              <a:defRPr/>
            </a:pPr>
            <a:r>
              <a:rPr lang="en-US" sz="2000" kern="0">
                <a:solidFill>
                  <a:prstClr val="black"/>
                </a:solidFill>
                <a:latin typeface="+mj-lt"/>
                <a:ea typeface="Source Sans Pro"/>
                <a:cs typeface="Calibri"/>
              </a:rPr>
              <a:t>Rwanda Sept-Dec, 2024: 66 cases, 15 deaths</a:t>
            </a:r>
          </a:p>
          <a:p>
            <a:pPr marL="342900" indent="-342900">
              <a:lnSpc>
                <a:spcPct val="106000"/>
              </a:lnSpc>
              <a:spcAft>
                <a:spcPts val="600"/>
              </a:spcAft>
              <a:buFont typeface="Arial"/>
              <a:buChar char="•"/>
              <a:defRPr/>
            </a:pPr>
            <a:endParaRPr lang="en-US" sz="2000" kern="0">
              <a:solidFill>
                <a:prstClr val="black"/>
              </a:solidFill>
              <a:latin typeface="Calibri"/>
              <a:ea typeface="Source Sans Pro"/>
              <a:cs typeface="Calibri"/>
            </a:endParaRPr>
          </a:p>
        </p:txBody>
      </p:sp>
      <p:sp>
        <p:nvSpPr>
          <p:cNvPr id="8" name="TextBox 7">
            <a:extLst>
              <a:ext uri="{FF2B5EF4-FFF2-40B4-BE49-F238E27FC236}">
                <a16:creationId xmlns:a16="http://schemas.microsoft.com/office/drawing/2014/main" id="{E89461B0-F796-4147-C1EC-5DFF69A6EAD0}"/>
              </a:ext>
            </a:extLst>
          </p:cNvPr>
          <p:cNvSpPr txBox="1"/>
          <p:nvPr/>
        </p:nvSpPr>
        <p:spPr>
          <a:xfrm>
            <a:off x="119185" y="6251563"/>
            <a:ext cx="6096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Tisa Offc Serif Pro"/>
                <a:ea typeface="+mn-lt"/>
                <a:cs typeface="+mn-lt"/>
                <a:hlinkClick r:id="rId4"/>
              </a:rPr>
              <a:t>Ethiopia - Traveler view | Travelers' Health | CDC</a:t>
            </a:r>
            <a:endParaRPr lang="en-US" sz="1400">
              <a:latin typeface="Tisa Offc Serif Pro"/>
            </a:endParaRPr>
          </a:p>
        </p:txBody>
      </p:sp>
      <p:pic>
        <p:nvPicPr>
          <p:cNvPr id="10" name="Picture 9" descr="Map - Ethiopia">
            <a:extLst>
              <a:ext uri="{FF2B5EF4-FFF2-40B4-BE49-F238E27FC236}">
                <a16:creationId xmlns:a16="http://schemas.microsoft.com/office/drawing/2014/main" id="{ABC0B419-BC99-DDDD-6745-9BB082EB8499}"/>
              </a:ext>
            </a:extLst>
          </p:cNvPr>
          <p:cNvPicPr>
            <a:picLocks noChangeAspect="1"/>
          </p:cNvPicPr>
          <p:nvPr/>
        </p:nvPicPr>
        <p:blipFill>
          <a:blip r:embed="rId5"/>
          <a:stretch>
            <a:fillRect/>
          </a:stretch>
        </p:blipFill>
        <p:spPr>
          <a:xfrm>
            <a:off x="9444334" y="1190078"/>
            <a:ext cx="2743200" cy="2743200"/>
          </a:xfrm>
          <a:prstGeom prst="rect">
            <a:avLst/>
          </a:prstGeom>
        </p:spPr>
      </p:pic>
    </p:spTree>
    <p:extLst>
      <p:ext uri="{BB962C8B-B14F-4D97-AF65-F5344CB8AC3E}">
        <p14:creationId xmlns:p14="http://schemas.microsoft.com/office/powerpoint/2010/main" val="4018167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9B50-E172-4FBB-3C61-55F1DB1EA990}"/>
              </a:ext>
            </a:extLst>
          </p:cNvPr>
          <p:cNvSpPr>
            <a:spLocks noGrp="1"/>
          </p:cNvSpPr>
          <p:nvPr>
            <p:ph type="title"/>
          </p:nvPr>
        </p:nvSpPr>
        <p:spPr/>
        <p:txBody>
          <a:bodyPr/>
          <a:lstStyle/>
          <a:p>
            <a:r>
              <a:rPr lang="en-US">
                <a:latin typeface="Source Sans Pro"/>
                <a:ea typeface="Source Sans Pro"/>
              </a:rPr>
              <a:t>Crimean-Congo Hemorrhagic Fever</a:t>
            </a:r>
            <a:endParaRPr lang="en-US"/>
          </a:p>
        </p:txBody>
      </p:sp>
      <p:sp>
        <p:nvSpPr>
          <p:cNvPr id="3" name="Text Placeholder 2">
            <a:extLst>
              <a:ext uri="{FF2B5EF4-FFF2-40B4-BE49-F238E27FC236}">
                <a16:creationId xmlns:a16="http://schemas.microsoft.com/office/drawing/2014/main" id="{EF4260F9-2A74-01B9-5581-B09DE99668A1}"/>
              </a:ext>
            </a:extLst>
          </p:cNvPr>
          <p:cNvSpPr>
            <a:spLocks noGrp="1"/>
          </p:cNvSpPr>
          <p:nvPr>
            <p:ph type="body" sz="quarter" idx="13"/>
          </p:nvPr>
        </p:nvSpPr>
        <p:spPr/>
        <p:txBody>
          <a:bodyPr/>
          <a:lstStyle/>
          <a:p>
            <a:endParaRPr lang="en-US"/>
          </a:p>
        </p:txBody>
      </p:sp>
      <p:sp>
        <p:nvSpPr>
          <p:cNvPr id="5" name="Rectangle 4">
            <a:extLst>
              <a:ext uri="{FF2B5EF4-FFF2-40B4-BE49-F238E27FC236}">
                <a16:creationId xmlns:a16="http://schemas.microsoft.com/office/drawing/2014/main" id="{F989B3BE-EB2E-A7F0-F3BD-E705B9BDAEFF}"/>
              </a:ext>
            </a:extLst>
          </p:cNvPr>
          <p:cNvSpPr/>
          <p:nvPr/>
        </p:nvSpPr>
        <p:spPr>
          <a:xfrm>
            <a:off x="405124" y="908233"/>
            <a:ext cx="4501216" cy="3090597"/>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6000"/>
              </a:lnSpc>
              <a:spcAft>
                <a:spcPts val="600"/>
              </a:spcAf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What is </a:t>
            </a:r>
            <a:r>
              <a:rPr lang="en-US" sz="2400" b="1" kern="0">
                <a:solidFill>
                  <a:prstClr val="black"/>
                </a:solidFill>
                <a:latin typeface="+mj-lt"/>
                <a:ea typeface="Source Sans Pro"/>
              </a:rPr>
              <a:t>Crimean-Congo hemorrhagic fever</a:t>
            </a:r>
            <a:r>
              <a:rPr kumimoji="0" lang="en-US" sz="2400" b="1" i="0" u="none" strike="noStrike" kern="0" cap="none" spc="0" normalizeH="0" baseline="0" noProof="0">
                <a:ln>
                  <a:noFill/>
                </a:ln>
                <a:solidFill>
                  <a:prstClr val="black"/>
                </a:solidFill>
                <a:effectLst/>
                <a:uLnTx/>
                <a:uFillTx/>
                <a:latin typeface="+mj-lt"/>
                <a:ea typeface="Source Sans Pro"/>
                <a:cs typeface="+mn-cs"/>
              </a:rPr>
              <a:t>?</a:t>
            </a:r>
          </a:p>
          <a:p>
            <a:pPr>
              <a:lnSpc>
                <a:spcPct val="106000"/>
              </a:lnSpc>
              <a:spcAft>
                <a:spcPts val="600"/>
              </a:spcAft>
              <a:defRPr/>
            </a:pPr>
            <a:r>
              <a:rPr kumimoji="0" lang="en-US" sz="2000" b="0" i="0" u="none" strike="noStrike" kern="0" cap="none" spc="0" normalizeH="0" baseline="0" noProof="0">
                <a:ln>
                  <a:noFill/>
                </a:ln>
                <a:solidFill>
                  <a:prstClr val="black"/>
                </a:solidFill>
                <a:effectLst/>
                <a:uLnTx/>
                <a:uFillTx/>
                <a:latin typeface="+mj-lt"/>
                <a:ea typeface="Source Sans Pro"/>
                <a:cs typeface="+mn-cs"/>
              </a:rPr>
              <a:t>A viral hemorrhagic fever </a:t>
            </a:r>
            <a:r>
              <a:rPr lang="en-US" sz="2000" kern="0">
                <a:solidFill>
                  <a:prstClr val="black"/>
                </a:solidFill>
                <a:latin typeface="+mj-lt"/>
                <a:ea typeface="Source Sans Pro"/>
              </a:rPr>
              <a:t>caused by </a:t>
            </a:r>
            <a:r>
              <a:rPr lang="en-US" sz="2000" kern="0" err="1">
                <a:solidFill>
                  <a:prstClr val="black"/>
                </a:solidFill>
                <a:latin typeface="+mj-lt"/>
                <a:ea typeface="Source Sans Pro"/>
              </a:rPr>
              <a:t>Nairovirus</a:t>
            </a:r>
            <a:r>
              <a:rPr lang="en-US" sz="2000" kern="0">
                <a:solidFill>
                  <a:prstClr val="black"/>
                </a:solidFill>
                <a:latin typeface="+mj-lt"/>
                <a:ea typeface="Source Sans Pro"/>
              </a:rPr>
              <a:t> and is spread by ticks to people and livestock.  A majority of cases occur in livestock, agricultural, slaughterhouse and veterinary workers.</a:t>
            </a:r>
            <a:endParaRPr kumimoji="0" lang="en-US" sz="2000" b="0" i="0" u="none" strike="noStrike" kern="0" cap="none" spc="0" normalizeH="0" baseline="0" noProof="0">
              <a:ln>
                <a:noFill/>
              </a:ln>
              <a:solidFill>
                <a:prstClr val="black"/>
              </a:solidFill>
              <a:effectLst/>
              <a:uLnTx/>
              <a:uFillTx/>
              <a:latin typeface="+mj-lt"/>
              <a:ea typeface="Source Sans Pro"/>
              <a:cs typeface="Calibri"/>
            </a:endParaRPr>
          </a:p>
        </p:txBody>
      </p:sp>
      <p:sp>
        <p:nvSpPr>
          <p:cNvPr id="7" name="Rectangle 6">
            <a:extLst>
              <a:ext uri="{FF2B5EF4-FFF2-40B4-BE49-F238E27FC236}">
                <a16:creationId xmlns:a16="http://schemas.microsoft.com/office/drawing/2014/main" id="{FC4746ED-17C5-45B1-5FFD-458A493FD749}"/>
              </a:ext>
            </a:extLst>
          </p:cNvPr>
          <p:cNvSpPr/>
          <p:nvPr/>
        </p:nvSpPr>
        <p:spPr>
          <a:xfrm>
            <a:off x="405124" y="4227554"/>
            <a:ext cx="6281965" cy="262090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b="1" i="0" u="none" strike="noStrike" kern="0" cap="none" spc="0" normalizeH="0" baseline="0" noProof="0">
                <a:ln>
                  <a:noFill/>
                </a:ln>
                <a:solidFill>
                  <a:prstClr val="black"/>
                </a:solidFill>
                <a:effectLst/>
                <a:uLnTx/>
                <a:uFillTx/>
                <a:latin typeface="+mj-lt"/>
                <a:ea typeface="Source Sans Pro"/>
                <a:cs typeface="+mn-cs"/>
              </a:rPr>
              <a:t>Signs and Symptoms</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Symptoms usually appear </a:t>
            </a:r>
            <a:r>
              <a:rPr lang="en-US" kern="0">
                <a:solidFill>
                  <a:prstClr val="black"/>
                </a:solidFill>
                <a:latin typeface="+mj-lt"/>
                <a:ea typeface="Source Sans Pro"/>
              </a:rPr>
              <a:t>1-13</a:t>
            </a:r>
            <a:r>
              <a:rPr kumimoji="0" lang="en-US" b="0" i="0" u="none" strike="noStrike" kern="0" cap="none" spc="0" normalizeH="0" baseline="0" noProof="0">
                <a:ln>
                  <a:noFill/>
                </a:ln>
                <a:solidFill>
                  <a:prstClr val="black"/>
                </a:solidFill>
                <a:effectLst/>
                <a:uLnTx/>
                <a:uFillTx/>
                <a:latin typeface="+mj-lt"/>
                <a:ea typeface="Source Sans Pro"/>
                <a:cs typeface="+mn-cs"/>
              </a:rPr>
              <a:t> days after a person is exposed. </a:t>
            </a:r>
            <a:r>
              <a:rPr lang="en-US" kern="0">
                <a:solidFill>
                  <a:prstClr val="black"/>
                </a:solidFill>
                <a:latin typeface="+mj-lt"/>
                <a:ea typeface="Source Sans Pro"/>
              </a:rPr>
              <a:t>Onset of symptoms is sudden: fever, myalgia, dizziness, headache, photophobia, nausea/vomiting/diarrhea.  More advanced symptoms include confusion, hepatitis, kidney failure, petechial rash.  Death usually occurs in the second week of illness and 50% of hospitalized patients die.  Ribavirin has shown some treatment benefits.</a:t>
            </a:r>
            <a:endParaRPr lang="en-US" b="0" i="0" u="none" strike="noStrike" kern="0" cap="none" spc="0" normalizeH="0" baseline="0" noProof="0">
              <a:ln>
                <a:noFill/>
              </a:ln>
              <a:solidFill>
                <a:prstClr val="black"/>
              </a:solidFill>
              <a:effectLst/>
              <a:uLnTx/>
              <a:uFillTx/>
              <a:latin typeface="+mj-lt"/>
              <a:ea typeface="Source Sans Pro" panose="020B0503030403020204" pitchFamily="34" charset="0"/>
              <a:cs typeface="Calibri"/>
            </a:endParaRPr>
          </a:p>
        </p:txBody>
      </p:sp>
      <p:pic>
        <p:nvPicPr>
          <p:cNvPr id="9" name="Picture 8" descr="A map of the world with orange and white borders&#10;&#10;AI-generated content may be incorrect.">
            <a:extLst>
              <a:ext uri="{FF2B5EF4-FFF2-40B4-BE49-F238E27FC236}">
                <a16:creationId xmlns:a16="http://schemas.microsoft.com/office/drawing/2014/main" id="{0C54EFEF-1991-F399-D1B3-4F3DA571195A}"/>
              </a:ext>
            </a:extLst>
          </p:cNvPr>
          <p:cNvPicPr>
            <a:picLocks noChangeAspect="1"/>
          </p:cNvPicPr>
          <p:nvPr/>
        </p:nvPicPr>
        <p:blipFill>
          <a:blip r:embed="rId2"/>
          <a:stretch>
            <a:fillRect/>
          </a:stretch>
        </p:blipFill>
        <p:spPr>
          <a:xfrm>
            <a:off x="6700715" y="905119"/>
            <a:ext cx="5375031" cy="4109916"/>
          </a:xfrm>
          <a:prstGeom prst="rect">
            <a:avLst/>
          </a:prstGeom>
        </p:spPr>
      </p:pic>
      <p:sp>
        <p:nvSpPr>
          <p:cNvPr id="11" name="Oval 10">
            <a:extLst>
              <a:ext uri="{FF2B5EF4-FFF2-40B4-BE49-F238E27FC236}">
                <a16:creationId xmlns:a16="http://schemas.microsoft.com/office/drawing/2014/main" id="{9F66F30F-916E-B453-AD38-4231607717AE}"/>
              </a:ext>
            </a:extLst>
          </p:cNvPr>
          <p:cNvSpPr/>
          <p:nvPr/>
        </p:nvSpPr>
        <p:spPr>
          <a:xfrm>
            <a:off x="4829753" y="1869143"/>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a:solidFill>
                  <a:prstClr val="white"/>
                </a:solidFill>
                <a:latin typeface="+mj-lt"/>
                <a:ea typeface="Source Sans Pro"/>
              </a:rPr>
              <a:t>10-40</a:t>
            </a:r>
            <a:r>
              <a:rPr kumimoji="0" lang="en-US" sz="3600" b="1" i="0" u="none" strike="noStrike" kern="0" cap="none" spc="0" normalizeH="0" baseline="0" noProof="0">
                <a:ln>
                  <a:noFill/>
                </a:ln>
                <a:solidFill>
                  <a:prstClr val="white"/>
                </a:solidFill>
                <a:effectLst/>
                <a:uLnTx/>
                <a:uFillTx/>
                <a:latin typeface="+mj-lt"/>
                <a:ea typeface="Source Sans Pro"/>
                <a:cs typeface="+mn-cs"/>
              </a:rPr>
              <a:t>%</a:t>
            </a:r>
          </a:p>
          <a:p>
            <a:pPr algn="ctr">
              <a:defRPr/>
            </a:pPr>
            <a:r>
              <a:rPr lang="en-US" kern="0">
                <a:solidFill>
                  <a:prstClr val="white"/>
                </a:solidFill>
                <a:latin typeface="+mj-lt"/>
                <a:ea typeface="Source Sans Pro"/>
              </a:rPr>
              <a:t>Case fatality rate (varied by outbreak)</a:t>
            </a:r>
            <a:endParaRPr lang="en-US" sz="1800" b="0" i="0" u="none" strike="noStrike" kern="0" cap="none" spc="0" normalizeH="0" baseline="0" noProof="0">
              <a:ln>
                <a:noFill/>
              </a:ln>
              <a:solidFill>
                <a:prstClr val="white"/>
              </a:solidFill>
              <a:effectLst/>
              <a:uLnTx/>
              <a:uFillTx/>
              <a:latin typeface="+mj-lt"/>
              <a:ea typeface="Source Sans Pro"/>
              <a:cs typeface="Calibri"/>
            </a:endParaRPr>
          </a:p>
        </p:txBody>
      </p:sp>
      <p:sp>
        <p:nvSpPr>
          <p:cNvPr id="13" name="TextBox 12">
            <a:extLst>
              <a:ext uri="{FF2B5EF4-FFF2-40B4-BE49-F238E27FC236}">
                <a16:creationId xmlns:a16="http://schemas.microsoft.com/office/drawing/2014/main" id="{E1DF7958-8A13-8659-954D-692D107AD63C}"/>
              </a:ext>
            </a:extLst>
          </p:cNvPr>
          <p:cNvSpPr txBox="1"/>
          <p:nvPr/>
        </p:nvSpPr>
        <p:spPr>
          <a:xfrm>
            <a:off x="7199922" y="5011616"/>
            <a:ext cx="468923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Tisa Offc Serif Pro"/>
                <a:hlinkClick r:id="rId3"/>
              </a:rPr>
              <a:t>About Crimean-Congo Hemorrhagic Fever | CCHF | CDC</a:t>
            </a:r>
            <a:endParaRPr lang="en-US" sz="1200">
              <a:latin typeface="Tisa Offc Serif Pro"/>
            </a:endParaRPr>
          </a:p>
          <a:p>
            <a:pPr algn="ctr"/>
            <a:endParaRPr lang="en-US"/>
          </a:p>
        </p:txBody>
      </p:sp>
    </p:spTree>
    <p:extLst>
      <p:ext uri="{BB962C8B-B14F-4D97-AF65-F5344CB8AC3E}">
        <p14:creationId xmlns:p14="http://schemas.microsoft.com/office/powerpoint/2010/main" val="255149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A027B3-FCB9-BDA2-66D2-B56E700126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5663A-94A4-BC6D-A8D1-8A7D1E52B096}"/>
              </a:ext>
            </a:extLst>
          </p:cNvPr>
          <p:cNvSpPr>
            <a:spLocks noGrp="1"/>
          </p:cNvSpPr>
          <p:nvPr>
            <p:ph type="title"/>
          </p:nvPr>
        </p:nvSpPr>
        <p:spPr/>
        <p:txBody>
          <a:bodyPr/>
          <a:lstStyle/>
          <a:p>
            <a:r>
              <a:rPr lang="en-ZA">
                <a:latin typeface="Source Sans Pro"/>
                <a:ea typeface="Source Sans Pro"/>
              </a:rPr>
              <a:t>CCHF</a:t>
            </a:r>
            <a:endParaRPr lang="en-ZA"/>
          </a:p>
        </p:txBody>
      </p:sp>
      <p:pic>
        <p:nvPicPr>
          <p:cNvPr id="5" name="Picture 4">
            <a:extLst>
              <a:ext uri="{FF2B5EF4-FFF2-40B4-BE49-F238E27FC236}">
                <a16:creationId xmlns:a16="http://schemas.microsoft.com/office/drawing/2014/main" id="{9FC1D788-76A4-6D8B-4275-9C808BACC74E}"/>
              </a:ext>
            </a:extLst>
          </p:cNvPr>
          <p:cNvPicPr>
            <a:picLocks noChangeAspect="1"/>
          </p:cNvPicPr>
          <p:nvPr/>
        </p:nvPicPr>
        <p:blipFill>
          <a:blip r:embed="rId3"/>
          <a:stretch>
            <a:fillRect/>
          </a:stretch>
        </p:blipFill>
        <p:spPr>
          <a:xfrm>
            <a:off x="7219507" y="5943601"/>
            <a:ext cx="4392707" cy="670919"/>
          </a:xfrm>
          <a:prstGeom prst="rect">
            <a:avLst/>
          </a:prstGeom>
        </p:spPr>
      </p:pic>
      <p:sp>
        <p:nvSpPr>
          <p:cNvPr id="4" name="Rectangle 3">
            <a:extLst>
              <a:ext uri="{FF2B5EF4-FFF2-40B4-BE49-F238E27FC236}">
                <a16:creationId xmlns:a16="http://schemas.microsoft.com/office/drawing/2014/main" id="{1D3944E3-1639-2F07-7A06-550704BC9DF8}"/>
              </a:ext>
            </a:extLst>
          </p:cNvPr>
          <p:cNvSpPr/>
          <p:nvPr/>
        </p:nvSpPr>
        <p:spPr>
          <a:xfrm>
            <a:off x="266949" y="1166030"/>
            <a:ext cx="10890261" cy="2472706"/>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6000"/>
              </a:lnSpc>
              <a:spcAft>
                <a:spcPts val="600"/>
              </a:spcAft>
              <a:defRPr/>
            </a:pPr>
            <a:r>
              <a:rPr lang="en-US" sz="2000" b="1" kern="0">
                <a:solidFill>
                  <a:prstClr val="black"/>
                </a:solidFill>
                <a:latin typeface="+mj-lt"/>
                <a:ea typeface="Source Sans Pro"/>
                <a:cs typeface="Calibri"/>
              </a:rPr>
              <a:t>Recent Outbreaks:</a:t>
            </a:r>
            <a:endParaRPr lang="en-US">
              <a:solidFill>
                <a:prstClr val="black"/>
              </a:solidFill>
            </a:endParaRPr>
          </a:p>
          <a:p>
            <a:pPr marL="342900" indent="-342900">
              <a:lnSpc>
                <a:spcPct val="106000"/>
              </a:lnSpc>
              <a:spcAft>
                <a:spcPts val="600"/>
              </a:spcAft>
              <a:buFont typeface="Arial"/>
              <a:buChar char="•"/>
              <a:defRPr/>
            </a:pPr>
            <a:r>
              <a:rPr lang="en-US" sz="2000" kern="0">
                <a:solidFill>
                  <a:prstClr val="black"/>
                </a:solidFill>
                <a:latin typeface="+mj-lt"/>
                <a:ea typeface="Source Sans Pro"/>
                <a:cs typeface="Calibri"/>
              </a:rPr>
              <a:t>Tanzania January-March, 2025: 10 confirmed &amp; probable cases all resulted in deaths</a:t>
            </a:r>
          </a:p>
          <a:p>
            <a:pPr marL="342900" indent="-342900">
              <a:lnSpc>
                <a:spcPct val="106000"/>
              </a:lnSpc>
              <a:spcAft>
                <a:spcPts val="600"/>
              </a:spcAft>
              <a:buFont typeface="Arial"/>
              <a:buChar char="•"/>
              <a:defRPr/>
            </a:pPr>
            <a:r>
              <a:rPr lang="en-US" sz="2000" kern="0">
                <a:solidFill>
                  <a:prstClr val="black"/>
                </a:solidFill>
                <a:latin typeface="+mj-lt"/>
                <a:ea typeface="Source Sans Pro"/>
                <a:cs typeface="Calibri"/>
              </a:rPr>
              <a:t>Iraq, July-Sept 2025: 114 cases with 12 deaths</a:t>
            </a:r>
          </a:p>
          <a:p>
            <a:pPr>
              <a:lnSpc>
                <a:spcPct val="106000"/>
              </a:lnSpc>
              <a:spcAft>
                <a:spcPts val="600"/>
              </a:spcAft>
              <a:defRPr/>
            </a:pPr>
            <a:endParaRPr lang="en-US" sz="2000" kern="0">
              <a:solidFill>
                <a:prstClr val="black"/>
              </a:solidFill>
              <a:latin typeface="Tisa Offc Serif Pro"/>
              <a:ea typeface="Source Sans Pro"/>
              <a:cs typeface="Calibri"/>
            </a:endParaRPr>
          </a:p>
          <a:p>
            <a:pPr marL="342900" indent="-342900">
              <a:lnSpc>
                <a:spcPct val="106000"/>
              </a:lnSpc>
              <a:spcAft>
                <a:spcPts val="600"/>
              </a:spcAft>
              <a:buFont typeface="Arial"/>
              <a:buChar char="•"/>
              <a:defRPr/>
            </a:pPr>
            <a:endParaRPr lang="en-US" sz="2000" kern="0">
              <a:solidFill>
                <a:prstClr val="black"/>
              </a:solidFill>
              <a:latin typeface="Calibri"/>
              <a:ea typeface="Source Sans Pro"/>
              <a:cs typeface="Calibri"/>
            </a:endParaRPr>
          </a:p>
        </p:txBody>
      </p:sp>
      <p:pic>
        <p:nvPicPr>
          <p:cNvPr id="8" name="Picture 7" descr="A map of africa with black text&#10;&#10;AI-generated content may be incorrect.">
            <a:extLst>
              <a:ext uri="{FF2B5EF4-FFF2-40B4-BE49-F238E27FC236}">
                <a16:creationId xmlns:a16="http://schemas.microsoft.com/office/drawing/2014/main" id="{91653597-0336-EDA8-77EF-B8D3E1E24364}"/>
              </a:ext>
            </a:extLst>
          </p:cNvPr>
          <p:cNvPicPr>
            <a:picLocks noChangeAspect="1"/>
          </p:cNvPicPr>
          <p:nvPr/>
        </p:nvPicPr>
        <p:blipFill>
          <a:blip r:embed="rId4"/>
          <a:stretch>
            <a:fillRect/>
          </a:stretch>
        </p:blipFill>
        <p:spPr>
          <a:xfrm>
            <a:off x="698875" y="3169584"/>
            <a:ext cx="3241487" cy="3457575"/>
          </a:xfrm>
          <a:prstGeom prst="rect">
            <a:avLst/>
          </a:prstGeom>
        </p:spPr>
      </p:pic>
      <p:sp>
        <p:nvSpPr>
          <p:cNvPr id="10" name="TextBox 9">
            <a:extLst>
              <a:ext uri="{FF2B5EF4-FFF2-40B4-BE49-F238E27FC236}">
                <a16:creationId xmlns:a16="http://schemas.microsoft.com/office/drawing/2014/main" id="{E5BFEC5F-471C-CA65-19E0-561EFF7A6FCD}"/>
              </a:ext>
            </a:extLst>
          </p:cNvPr>
          <p:cNvSpPr txBox="1"/>
          <p:nvPr/>
        </p:nvSpPr>
        <p:spPr>
          <a:xfrm>
            <a:off x="2326227" y="6284146"/>
            <a:ext cx="60960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latin typeface="Tisa Offc Serif Pro"/>
                <a:ea typeface="+mn-lt"/>
                <a:cs typeface="+mn-lt"/>
                <a:hlinkClick r:id="rId5"/>
              </a:rPr>
              <a:t>Tanzania Maps &amp; Facts - World Atlas</a:t>
            </a:r>
            <a:endParaRPr lang="en-US" sz="1200">
              <a:latin typeface="Tisa Offc Serif Pro"/>
            </a:endParaRPr>
          </a:p>
        </p:txBody>
      </p:sp>
    </p:spTree>
    <p:extLst>
      <p:ext uri="{BB962C8B-B14F-4D97-AF65-F5344CB8AC3E}">
        <p14:creationId xmlns:p14="http://schemas.microsoft.com/office/powerpoint/2010/main" val="1312968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2D351C-F513-1F0D-819B-39A6D04A19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D1B4BC-D70A-DD71-9D5A-868BCCB34A88}"/>
              </a:ext>
            </a:extLst>
          </p:cNvPr>
          <p:cNvSpPr>
            <a:spLocks noGrp="1"/>
          </p:cNvSpPr>
          <p:nvPr>
            <p:ph type="title"/>
          </p:nvPr>
        </p:nvSpPr>
        <p:spPr/>
        <p:txBody>
          <a:bodyPr/>
          <a:lstStyle/>
          <a:p>
            <a:r>
              <a:rPr lang="en-ZA">
                <a:latin typeface="Source Sans Pro"/>
                <a:ea typeface="Source Sans Pro"/>
              </a:rPr>
              <a:t>VHF Transmission</a:t>
            </a:r>
            <a:endParaRPr lang="en-ZA"/>
          </a:p>
        </p:txBody>
      </p:sp>
      <p:pic>
        <p:nvPicPr>
          <p:cNvPr id="5" name="Picture 4">
            <a:extLst>
              <a:ext uri="{FF2B5EF4-FFF2-40B4-BE49-F238E27FC236}">
                <a16:creationId xmlns:a16="http://schemas.microsoft.com/office/drawing/2014/main" id="{68793FA1-16A9-1C4A-F286-89456517215D}"/>
              </a:ext>
            </a:extLst>
          </p:cNvPr>
          <p:cNvPicPr>
            <a:picLocks noChangeAspect="1"/>
          </p:cNvPicPr>
          <p:nvPr/>
        </p:nvPicPr>
        <p:blipFill>
          <a:blip r:embed="rId3"/>
          <a:stretch>
            <a:fillRect/>
          </a:stretch>
        </p:blipFill>
        <p:spPr>
          <a:xfrm>
            <a:off x="7219507" y="5943601"/>
            <a:ext cx="4392707" cy="670919"/>
          </a:xfrm>
          <a:prstGeom prst="rect">
            <a:avLst/>
          </a:prstGeom>
        </p:spPr>
      </p:pic>
      <p:pic>
        <p:nvPicPr>
          <p:cNvPr id="6" name="Picture 5" descr="A diagram of two people&#10;&#10;AI-generated content may be incorrect.">
            <a:extLst>
              <a:ext uri="{FF2B5EF4-FFF2-40B4-BE49-F238E27FC236}">
                <a16:creationId xmlns:a16="http://schemas.microsoft.com/office/drawing/2014/main" id="{EF2F9AEE-E44A-F266-933D-4086F0E96767}"/>
              </a:ext>
            </a:extLst>
          </p:cNvPr>
          <p:cNvPicPr>
            <a:picLocks noChangeAspect="1"/>
          </p:cNvPicPr>
          <p:nvPr/>
        </p:nvPicPr>
        <p:blipFill>
          <a:blip r:embed="rId4"/>
          <a:stretch>
            <a:fillRect/>
          </a:stretch>
        </p:blipFill>
        <p:spPr>
          <a:xfrm>
            <a:off x="2008419" y="1523437"/>
            <a:ext cx="7473910" cy="4282717"/>
          </a:xfrm>
          <a:prstGeom prst="rect">
            <a:avLst/>
          </a:prstGeom>
        </p:spPr>
      </p:pic>
    </p:spTree>
    <p:extLst>
      <p:ext uri="{BB962C8B-B14F-4D97-AF65-F5344CB8AC3E}">
        <p14:creationId xmlns:p14="http://schemas.microsoft.com/office/powerpoint/2010/main" val="1497215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6C0648-5D0E-C3CC-FC0E-23ACF3338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247AB-322D-C7AF-3155-83D081D14B54}"/>
              </a:ext>
            </a:extLst>
          </p:cNvPr>
          <p:cNvSpPr>
            <a:spLocks noGrp="1"/>
          </p:cNvSpPr>
          <p:nvPr>
            <p:ph type="title"/>
          </p:nvPr>
        </p:nvSpPr>
        <p:spPr/>
        <p:txBody>
          <a:bodyPr/>
          <a:lstStyle/>
          <a:p>
            <a:r>
              <a:rPr lang="en-ZA">
                <a:latin typeface="Source Sans Pro"/>
                <a:ea typeface="Source Sans Pro"/>
              </a:rPr>
              <a:t>VHF Study</a:t>
            </a:r>
            <a:endParaRPr lang="en-ZA"/>
          </a:p>
        </p:txBody>
      </p:sp>
      <p:pic>
        <p:nvPicPr>
          <p:cNvPr id="5" name="Picture 4">
            <a:extLst>
              <a:ext uri="{FF2B5EF4-FFF2-40B4-BE49-F238E27FC236}">
                <a16:creationId xmlns:a16="http://schemas.microsoft.com/office/drawing/2014/main" id="{6B4CCB56-A599-29A3-E99C-6C436C1592E9}"/>
              </a:ext>
            </a:extLst>
          </p:cNvPr>
          <p:cNvPicPr>
            <a:picLocks noChangeAspect="1"/>
          </p:cNvPicPr>
          <p:nvPr/>
        </p:nvPicPr>
        <p:blipFill>
          <a:blip r:embed="rId3"/>
          <a:stretch>
            <a:fillRect/>
          </a:stretch>
        </p:blipFill>
        <p:spPr>
          <a:xfrm>
            <a:off x="7219507" y="5943601"/>
            <a:ext cx="4392707" cy="670919"/>
          </a:xfrm>
          <a:prstGeom prst="rect">
            <a:avLst/>
          </a:prstGeom>
        </p:spPr>
      </p:pic>
      <p:pic>
        <p:nvPicPr>
          <p:cNvPr id="4" name="Picture 3" descr="A table with text on it&#10;&#10;AI-generated content may be incorrect.">
            <a:extLst>
              <a:ext uri="{FF2B5EF4-FFF2-40B4-BE49-F238E27FC236}">
                <a16:creationId xmlns:a16="http://schemas.microsoft.com/office/drawing/2014/main" id="{21E3758E-A30D-62B9-FA46-79AB76FBD2A6}"/>
              </a:ext>
            </a:extLst>
          </p:cNvPr>
          <p:cNvPicPr>
            <a:picLocks noChangeAspect="1"/>
          </p:cNvPicPr>
          <p:nvPr/>
        </p:nvPicPr>
        <p:blipFill>
          <a:blip r:embed="rId4"/>
          <a:stretch>
            <a:fillRect/>
          </a:stretch>
        </p:blipFill>
        <p:spPr>
          <a:xfrm>
            <a:off x="1381119" y="1217644"/>
            <a:ext cx="9987858" cy="4669955"/>
          </a:xfrm>
          <a:prstGeom prst="rect">
            <a:avLst/>
          </a:prstGeom>
        </p:spPr>
      </p:pic>
    </p:spTree>
    <p:extLst>
      <p:ext uri="{BB962C8B-B14F-4D97-AF65-F5344CB8AC3E}">
        <p14:creationId xmlns:p14="http://schemas.microsoft.com/office/powerpoint/2010/main" val="13266643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D552D5-0FF7-3E4D-2436-E5463A25C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2FB90-C4CB-A778-9DA8-BB26213BC9A4}"/>
              </a:ext>
            </a:extLst>
          </p:cNvPr>
          <p:cNvSpPr>
            <a:spLocks noGrp="1"/>
          </p:cNvSpPr>
          <p:nvPr>
            <p:ph type="title"/>
          </p:nvPr>
        </p:nvSpPr>
        <p:spPr/>
        <p:txBody>
          <a:bodyPr/>
          <a:lstStyle/>
          <a:p>
            <a:endParaRPr lang="en-ZA"/>
          </a:p>
        </p:txBody>
      </p:sp>
      <p:pic>
        <p:nvPicPr>
          <p:cNvPr id="5" name="Picture 4">
            <a:extLst>
              <a:ext uri="{FF2B5EF4-FFF2-40B4-BE49-F238E27FC236}">
                <a16:creationId xmlns:a16="http://schemas.microsoft.com/office/drawing/2014/main" id="{16EAAABB-E2B3-9B80-3E66-A8EFD4D30243}"/>
              </a:ext>
            </a:extLst>
          </p:cNvPr>
          <p:cNvPicPr>
            <a:picLocks noChangeAspect="1"/>
          </p:cNvPicPr>
          <p:nvPr/>
        </p:nvPicPr>
        <p:blipFill>
          <a:blip r:embed="rId3"/>
          <a:stretch>
            <a:fillRect/>
          </a:stretch>
        </p:blipFill>
        <p:spPr>
          <a:xfrm>
            <a:off x="7219507" y="5943601"/>
            <a:ext cx="4392707" cy="670919"/>
          </a:xfrm>
          <a:prstGeom prst="rect">
            <a:avLst/>
          </a:prstGeom>
        </p:spPr>
      </p:pic>
      <p:pic>
        <p:nvPicPr>
          <p:cNvPr id="4" name="Picture 2" descr="Blood">
            <a:extLst>
              <a:ext uri="{FF2B5EF4-FFF2-40B4-BE49-F238E27FC236}">
                <a16:creationId xmlns:a16="http://schemas.microsoft.com/office/drawing/2014/main" id="{0999C020-1119-ACC4-509C-17F7A3098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6367" y="1383323"/>
            <a:ext cx="5430585" cy="433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6826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5D4060-D6D9-D3F0-D95D-471D87FA1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07CA0-645A-5135-AD88-B7DD9B42584A}"/>
              </a:ext>
            </a:extLst>
          </p:cNvPr>
          <p:cNvSpPr>
            <a:spLocks noGrp="1"/>
          </p:cNvSpPr>
          <p:nvPr>
            <p:ph type="title"/>
          </p:nvPr>
        </p:nvSpPr>
        <p:spPr/>
        <p:txBody>
          <a:bodyPr/>
          <a:lstStyle/>
          <a:p>
            <a:r>
              <a:rPr lang="en-ZA">
                <a:latin typeface="Source Sans Pro"/>
                <a:ea typeface="Source Sans Pro"/>
              </a:rPr>
              <a:t>Middle East Respiratory Syndrome (MERS)</a:t>
            </a:r>
            <a:endParaRPr lang="en-ZA"/>
          </a:p>
        </p:txBody>
      </p:sp>
      <p:pic>
        <p:nvPicPr>
          <p:cNvPr id="5" name="Picture 4">
            <a:extLst>
              <a:ext uri="{FF2B5EF4-FFF2-40B4-BE49-F238E27FC236}">
                <a16:creationId xmlns:a16="http://schemas.microsoft.com/office/drawing/2014/main" id="{43628EC1-1E8E-AAE2-517C-2037F1F07B4B}"/>
              </a:ext>
            </a:extLst>
          </p:cNvPr>
          <p:cNvPicPr>
            <a:picLocks noChangeAspect="1"/>
          </p:cNvPicPr>
          <p:nvPr/>
        </p:nvPicPr>
        <p:blipFill>
          <a:blip r:embed="rId3"/>
          <a:stretch>
            <a:fillRect/>
          </a:stretch>
        </p:blipFill>
        <p:spPr>
          <a:xfrm>
            <a:off x="7219507" y="5943601"/>
            <a:ext cx="4392707" cy="670919"/>
          </a:xfrm>
          <a:prstGeom prst="rect">
            <a:avLst/>
          </a:prstGeom>
        </p:spPr>
      </p:pic>
      <p:pic>
        <p:nvPicPr>
          <p:cNvPr id="4" name="Picture 3" descr="A map of the world&#10;&#10;AI-generated content may be incorrect.">
            <a:extLst>
              <a:ext uri="{FF2B5EF4-FFF2-40B4-BE49-F238E27FC236}">
                <a16:creationId xmlns:a16="http://schemas.microsoft.com/office/drawing/2014/main" id="{8C5520C5-46CA-8C55-A5F3-0949D8653362}"/>
              </a:ext>
            </a:extLst>
          </p:cNvPr>
          <p:cNvPicPr>
            <a:picLocks noChangeAspect="1"/>
          </p:cNvPicPr>
          <p:nvPr/>
        </p:nvPicPr>
        <p:blipFill>
          <a:blip r:embed="rId4"/>
          <a:stretch>
            <a:fillRect/>
          </a:stretch>
        </p:blipFill>
        <p:spPr>
          <a:xfrm>
            <a:off x="6033598" y="972282"/>
            <a:ext cx="6142649" cy="5050203"/>
          </a:xfrm>
          <a:prstGeom prst="rect">
            <a:avLst/>
          </a:prstGeom>
        </p:spPr>
      </p:pic>
      <p:sp>
        <p:nvSpPr>
          <p:cNvPr id="7" name="Rectangle 6">
            <a:extLst>
              <a:ext uri="{FF2B5EF4-FFF2-40B4-BE49-F238E27FC236}">
                <a16:creationId xmlns:a16="http://schemas.microsoft.com/office/drawing/2014/main" id="{16AB8227-61F8-E182-8B14-7642074F1FA3}"/>
              </a:ext>
            </a:extLst>
          </p:cNvPr>
          <p:cNvSpPr/>
          <p:nvPr/>
        </p:nvSpPr>
        <p:spPr>
          <a:xfrm>
            <a:off x="395355" y="908233"/>
            <a:ext cx="3807601" cy="2045290"/>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What is </a:t>
            </a:r>
            <a:r>
              <a:rPr lang="en-US" sz="2400" b="1" kern="0">
                <a:solidFill>
                  <a:prstClr val="black"/>
                </a:solidFill>
                <a:latin typeface="+mj-lt"/>
                <a:ea typeface="Source Sans Pro"/>
              </a:rPr>
              <a:t>MERS</a:t>
            </a:r>
            <a:r>
              <a:rPr kumimoji="0" lang="en-US" sz="2400" b="1" i="0" u="none" strike="noStrike" kern="0" cap="none" spc="0" normalizeH="0" baseline="0" noProof="0">
                <a:ln>
                  <a:noFill/>
                </a:ln>
                <a:solidFill>
                  <a:prstClr val="black"/>
                </a:solidFill>
                <a:effectLst/>
                <a:uLnTx/>
                <a:uFillTx/>
                <a:latin typeface="+mj-lt"/>
                <a:ea typeface="Source Sans Pro"/>
                <a:cs typeface="+mn-cs"/>
              </a:rPr>
              <a:t>?</a:t>
            </a:r>
          </a:p>
          <a:p>
            <a:pPr>
              <a:lnSpc>
                <a:spcPct val="106000"/>
              </a:lnSpc>
              <a:spcAft>
                <a:spcPts val="600"/>
              </a:spcAft>
              <a:defRPr/>
            </a:pPr>
            <a:r>
              <a:rPr lang="en-US" sz="2000" kern="0">
                <a:solidFill>
                  <a:prstClr val="black"/>
                </a:solidFill>
                <a:latin typeface="+mj-lt"/>
                <a:ea typeface="Source Sans Pro"/>
              </a:rPr>
              <a:t>Caused by MERS-CoV and transmitted by camels and people.</a:t>
            </a:r>
            <a:endParaRPr lang="en-US" sz="2000" b="0" i="0" u="none" strike="noStrike" kern="0" cap="none" spc="0" normalizeH="0" baseline="0" noProof="0">
              <a:ln>
                <a:noFill/>
              </a:ln>
              <a:solidFill>
                <a:prstClr val="black"/>
              </a:solidFill>
              <a:effectLst/>
              <a:uLnTx/>
              <a:uFillTx/>
              <a:latin typeface="+mj-lt"/>
              <a:ea typeface="Source Sans Pro"/>
              <a:cs typeface="Calibri"/>
            </a:endParaRPr>
          </a:p>
        </p:txBody>
      </p:sp>
      <p:sp>
        <p:nvSpPr>
          <p:cNvPr id="9" name="Rectangle 8">
            <a:extLst>
              <a:ext uri="{FF2B5EF4-FFF2-40B4-BE49-F238E27FC236}">
                <a16:creationId xmlns:a16="http://schemas.microsoft.com/office/drawing/2014/main" id="{1BB6D60C-AFA4-8A8E-305D-662BE499CA1F}"/>
              </a:ext>
            </a:extLst>
          </p:cNvPr>
          <p:cNvSpPr/>
          <p:nvPr/>
        </p:nvSpPr>
        <p:spPr>
          <a:xfrm>
            <a:off x="395355" y="3260401"/>
            <a:ext cx="5637196" cy="275767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Signs and Symptoms</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Symptoms usually appear </a:t>
            </a:r>
            <a:r>
              <a:rPr lang="en-US" kern="0">
                <a:solidFill>
                  <a:prstClr val="black"/>
                </a:solidFill>
                <a:latin typeface="+mj-lt"/>
                <a:ea typeface="Source Sans Pro"/>
              </a:rPr>
              <a:t>2-14</a:t>
            </a:r>
            <a:r>
              <a:rPr kumimoji="0" lang="en-US" b="0" i="0" u="none" strike="noStrike" kern="0" cap="none" spc="0" normalizeH="0" baseline="0" noProof="0">
                <a:ln>
                  <a:noFill/>
                </a:ln>
                <a:solidFill>
                  <a:prstClr val="black"/>
                </a:solidFill>
                <a:effectLst/>
                <a:uLnTx/>
                <a:uFillTx/>
                <a:latin typeface="+mj-lt"/>
                <a:ea typeface="Source Sans Pro"/>
                <a:cs typeface="+mn-cs"/>
              </a:rPr>
              <a:t> days after a person is exposed. Common symptoms include fever, </a:t>
            </a:r>
            <a:r>
              <a:rPr lang="en-US" kern="0">
                <a:solidFill>
                  <a:prstClr val="black"/>
                </a:solidFill>
                <a:latin typeface="+mj-lt"/>
                <a:ea typeface="Source Sans Pro"/>
              </a:rPr>
              <a:t>headache, non-productive cough, dyspnea, chills and myalgia.</a:t>
            </a:r>
            <a:endParaRPr lang="en-US" b="0" i="0" u="none" strike="noStrike" kern="0" cap="none" spc="0" normalizeH="0" baseline="0" noProof="0">
              <a:ln>
                <a:noFill/>
              </a:ln>
              <a:solidFill>
                <a:prstClr val="black"/>
              </a:solidFill>
              <a:effectLst/>
              <a:uLnTx/>
              <a:uFillTx/>
              <a:latin typeface="+mj-lt"/>
              <a:ea typeface="Source Sans Pro"/>
              <a:cs typeface="Calibri"/>
            </a:endParaRPr>
          </a:p>
          <a:p>
            <a:pPr>
              <a:lnSpc>
                <a:spcPct val="106000"/>
              </a:lnSpc>
              <a:spcAft>
                <a:spcPts val="600"/>
              </a:spcAft>
              <a:defRPr/>
            </a:pPr>
            <a:r>
              <a:rPr lang="en-US" kern="0">
                <a:solidFill>
                  <a:prstClr val="black"/>
                </a:solidFill>
                <a:latin typeface="+mj-lt"/>
                <a:ea typeface="Source Sans Pro"/>
              </a:rPr>
              <a:t>Advanced symptoms include rapidly progressive pneumonitis, acute respiratory distress syndrome (ARDS), acute kidney injury, hepatitis, and septic shock.</a:t>
            </a:r>
            <a:endParaRPr lang="en-US">
              <a:solidFill>
                <a:prstClr val="black"/>
              </a:solidFill>
              <a:latin typeface="+mj-lt"/>
              <a:cs typeface="+mn-cs"/>
            </a:endParaRPr>
          </a:p>
        </p:txBody>
      </p:sp>
      <p:sp>
        <p:nvSpPr>
          <p:cNvPr id="11" name="Oval 10">
            <a:extLst>
              <a:ext uri="{FF2B5EF4-FFF2-40B4-BE49-F238E27FC236}">
                <a16:creationId xmlns:a16="http://schemas.microsoft.com/office/drawing/2014/main" id="{530200AB-3C29-7217-E0C3-0830F36685AF}"/>
              </a:ext>
            </a:extLst>
          </p:cNvPr>
          <p:cNvSpPr/>
          <p:nvPr/>
        </p:nvSpPr>
        <p:spPr>
          <a:xfrm>
            <a:off x="3704897" y="755451"/>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a:solidFill>
                  <a:prstClr val="white"/>
                </a:solidFill>
                <a:latin typeface="+mj-lt"/>
                <a:ea typeface="Source Sans Pro"/>
              </a:rPr>
              <a:t>35</a:t>
            </a:r>
            <a:r>
              <a:rPr kumimoji="0" lang="en-US" sz="3600" b="1" i="0" u="none" strike="noStrike" kern="0" cap="none" spc="0" normalizeH="0" baseline="0" noProof="0">
                <a:ln>
                  <a:noFill/>
                </a:ln>
                <a:solidFill>
                  <a:prstClr val="white"/>
                </a:solidFill>
                <a:effectLst/>
                <a:uLnTx/>
                <a:uFillTx/>
                <a:latin typeface="+mj-lt"/>
                <a:ea typeface="Source Sans Pro"/>
                <a:cs typeface="+mn-cs"/>
              </a:rPr>
              <a:t>%</a:t>
            </a:r>
          </a:p>
          <a:p>
            <a:pPr algn="ctr">
              <a:defRPr/>
            </a:pPr>
            <a:r>
              <a:rPr lang="en-US" kern="0">
                <a:solidFill>
                  <a:prstClr val="white"/>
                </a:solidFill>
                <a:latin typeface="+mj-lt"/>
                <a:ea typeface="Source Sans Pro"/>
              </a:rPr>
              <a:t>Case Fatality Rate</a:t>
            </a:r>
            <a:endParaRPr lang="en-US" sz="1800" b="0" i="0" u="none" strike="noStrike" kern="0" cap="none" spc="0" normalizeH="0" baseline="0" noProof="0">
              <a:ln>
                <a:noFill/>
              </a:ln>
              <a:solidFill>
                <a:prstClr val="white"/>
              </a:solidFill>
              <a:effectLst/>
              <a:uLnTx/>
              <a:uFillTx/>
              <a:latin typeface="+mj-lt"/>
              <a:ea typeface="Source Sans Pro"/>
              <a:cs typeface="Calibri"/>
            </a:endParaRPr>
          </a:p>
        </p:txBody>
      </p:sp>
      <p:sp>
        <p:nvSpPr>
          <p:cNvPr id="13" name="TextBox 12">
            <a:extLst>
              <a:ext uri="{FF2B5EF4-FFF2-40B4-BE49-F238E27FC236}">
                <a16:creationId xmlns:a16="http://schemas.microsoft.com/office/drawing/2014/main" id="{041C3745-ABD4-849C-688C-3BE3183DEA9F}"/>
              </a:ext>
            </a:extLst>
          </p:cNvPr>
          <p:cNvSpPr txBox="1"/>
          <p:nvPr/>
        </p:nvSpPr>
        <p:spPr>
          <a:xfrm>
            <a:off x="164123" y="6208113"/>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WHO: MERS Cases</a:t>
            </a:r>
            <a:endParaRPr lang="en-US"/>
          </a:p>
          <a:p>
            <a:pPr algn="ctr"/>
            <a:endParaRPr lang="en-US"/>
          </a:p>
        </p:txBody>
      </p:sp>
      <p:pic>
        <p:nvPicPr>
          <p:cNvPr id="15" name="Picture 14" descr="A camel standing in the desert&#10;&#10;AI-generated content may be incorrect.">
            <a:extLst>
              <a:ext uri="{FF2B5EF4-FFF2-40B4-BE49-F238E27FC236}">
                <a16:creationId xmlns:a16="http://schemas.microsoft.com/office/drawing/2014/main" id="{439A8B19-93DB-8348-1E84-B460364F087D}"/>
              </a:ext>
            </a:extLst>
          </p:cNvPr>
          <p:cNvPicPr>
            <a:picLocks noChangeAspect="1"/>
          </p:cNvPicPr>
          <p:nvPr/>
        </p:nvPicPr>
        <p:blipFill>
          <a:blip r:embed="rId6"/>
          <a:stretch>
            <a:fillRect/>
          </a:stretch>
        </p:blipFill>
        <p:spPr>
          <a:xfrm>
            <a:off x="6039338" y="3493477"/>
            <a:ext cx="1709616" cy="1719385"/>
          </a:xfrm>
          <a:prstGeom prst="rect">
            <a:avLst/>
          </a:prstGeom>
        </p:spPr>
      </p:pic>
    </p:spTree>
    <p:extLst>
      <p:ext uri="{BB962C8B-B14F-4D97-AF65-F5344CB8AC3E}">
        <p14:creationId xmlns:p14="http://schemas.microsoft.com/office/powerpoint/2010/main" val="4027674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D02545-509F-97DE-EE7C-14F8162AB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615BA-46F9-E5ED-38A6-6F992AC1264E}"/>
              </a:ext>
            </a:extLst>
          </p:cNvPr>
          <p:cNvSpPr>
            <a:spLocks noGrp="1"/>
          </p:cNvSpPr>
          <p:nvPr>
            <p:ph type="title"/>
          </p:nvPr>
        </p:nvSpPr>
        <p:spPr/>
        <p:txBody>
          <a:bodyPr/>
          <a:lstStyle/>
          <a:p>
            <a:r>
              <a:rPr lang="en-ZA"/>
              <a:t>Nipah Virus</a:t>
            </a:r>
          </a:p>
        </p:txBody>
      </p:sp>
      <p:sp>
        <p:nvSpPr>
          <p:cNvPr id="4" name="Rectangle 3">
            <a:extLst>
              <a:ext uri="{FF2B5EF4-FFF2-40B4-BE49-F238E27FC236}">
                <a16:creationId xmlns:a16="http://schemas.microsoft.com/office/drawing/2014/main" id="{5596AC4C-9B3B-A17A-DCB9-8C1C919AE5EA}"/>
              </a:ext>
            </a:extLst>
          </p:cNvPr>
          <p:cNvSpPr/>
          <p:nvPr/>
        </p:nvSpPr>
        <p:spPr>
          <a:xfrm>
            <a:off x="395355" y="908233"/>
            <a:ext cx="3807601" cy="2045290"/>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What is </a:t>
            </a:r>
            <a:r>
              <a:rPr lang="en-US" sz="2400" b="1" kern="0">
                <a:solidFill>
                  <a:prstClr val="black"/>
                </a:solidFill>
                <a:latin typeface="+mj-lt"/>
                <a:ea typeface="Source Sans Pro"/>
              </a:rPr>
              <a:t>Nipah</a:t>
            </a:r>
            <a:r>
              <a:rPr kumimoji="0" lang="en-US" sz="2400" b="1" i="0" u="none" strike="noStrike" kern="0" cap="none" spc="0" normalizeH="0" baseline="0" noProof="0">
                <a:ln>
                  <a:noFill/>
                </a:ln>
                <a:solidFill>
                  <a:prstClr val="black"/>
                </a:solidFill>
                <a:effectLst/>
                <a:uLnTx/>
                <a:uFillTx/>
                <a:latin typeface="+mj-lt"/>
                <a:ea typeface="Source Sans Pro"/>
                <a:cs typeface="+mn-cs"/>
              </a:rPr>
              <a:t>?</a:t>
            </a:r>
          </a:p>
          <a:p>
            <a:pPr>
              <a:lnSpc>
                <a:spcPct val="106000"/>
              </a:lnSpc>
              <a:spcAft>
                <a:spcPts val="600"/>
              </a:spcAft>
              <a:defRPr/>
            </a:pPr>
            <a:r>
              <a:rPr kumimoji="0" lang="en-US" sz="2000" b="0" i="0" u="none" strike="noStrike" kern="0" cap="none" spc="0" normalizeH="0" baseline="0" noProof="0">
                <a:ln>
                  <a:noFill/>
                </a:ln>
                <a:solidFill>
                  <a:prstClr val="black"/>
                </a:solidFill>
                <a:effectLst/>
                <a:uLnTx/>
                <a:uFillTx/>
                <a:latin typeface="+mj-lt"/>
                <a:ea typeface="Source Sans Pro"/>
                <a:cs typeface="+mn-cs"/>
              </a:rPr>
              <a:t>A</a:t>
            </a:r>
            <a:r>
              <a:rPr lang="en-US" sz="2000" kern="0">
                <a:solidFill>
                  <a:prstClr val="black"/>
                </a:solidFill>
                <a:latin typeface="+mj-lt"/>
                <a:ea typeface="Source Sans Pro"/>
              </a:rPr>
              <a:t> viral disease spread by fruit bats and can be spread person to person.  It is found in Asia.</a:t>
            </a:r>
            <a:endParaRPr lang="en-US" sz="2000" b="0" i="0" u="none" strike="noStrike" kern="0" cap="none" spc="0" normalizeH="0" baseline="0" noProof="0">
              <a:ln>
                <a:noFill/>
              </a:ln>
              <a:solidFill>
                <a:prstClr val="black"/>
              </a:solidFill>
              <a:effectLst/>
              <a:uLnTx/>
              <a:uFillTx/>
              <a:latin typeface="+mj-lt"/>
              <a:ea typeface="Source Sans Pro"/>
              <a:cs typeface="Calibri"/>
            </a:endParaRPr>
          </a:p>
        </p:txBody>
      </p:sp>
      <p:sp>
        <p:nvSpPr>
          <p:cNvPr id="7" name="Rectangle 6">
            <a:extLst>
              <a:ext uri="{FF2B5EF4-FFF2-40B4-BE49-F238E27FC236}">
                <a16:creationId xmlns:a16="http://schemas.microsoft.com/office/drawing/2014/main" id="{73B2103C-98B7-6A5F-E94E-1D922215243A}"/>
              </a:ext>
            </a:extLst>
          </p:cNvPr>
          <p:cNvSpPr/>
          <p:nvPr/>
        </p:nvSpPr>
        <p:spPr>
          <a:xfrm>
            <a:off x="395355" y="3260401"/>
            <a:ext cx="5637196" cy="275767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Signs and Symptoms</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Symptoms usually appear </a:t>
            </a:r>
            <a:r>
              <a:rPr lang="en-US" kern="0">
                <a:solidFill>
                  <a:prstClr val="black"/>
                </a:solidFill>
                <a:latin typeface="+mj-lt"/>
                <a:ea typeface="Source Sans Pro"/>
              </a:rPr>
              <a:t>3-14</a:t>
            </a:r>
            <a:r>
              <a:rPr kumimoji="0" lang="en-US" b="0" i="0" u="none" strike="noStrike" kern="0" cap="none" spc="0" normalizeH="0" baseline="0" noProof="0">
                <a:ln>
                  <a:noFill/>
                </a:ln>
                <a:solidFill>
                  <a:prstClr val="black"/>
                </a:solidFill>
                <a:effectLst/>
                <a:uLnTx/>
                <a:uFillTx/>
                <a:latin typeface="+mj-lt"/>
                <a:ea typeface="Source Sans Pro"/>
                <a:cs typeface="+mn-cs"/>
              </a:rPr>
              <a:t> days after a person is exposed. Common symptoms include fever, </a:t>
            </a:r>
            <a:r>
              <a:rPr lang="en-US" kern="0">
                <a:solidFill>
                  <a:prstClr val="black"/>
                </a:solidFill>
                <a:latin typeface="+mj-lt"/>
                <a:ea typeface="Source Sans Pro"/>
              </a:rPr>
              <a:t>headache, cough, sore throat, and difficulty breathing.</a:t>
            </a:r>
            <a:endParaRPr lang="en-US" b="0" i="0" u="none" strike="noStrike" kern="0" cap="none" spc="0" normalizeH="0" baseline="0" noProof="0">
              <a:ln>
                <a:noFill/>
              </a:ln>
              <a:solidFill>
                <a:prstClr val="black"/>
              </a:solidFill>
              <a:effectLst/>
              <a:uLnTx/>
              <a:uFillTx/>
              <a:latin typeface="+mj-lt"/>
              <a:ea typeface="Source Sans Pro"/>
              <a:cs typeface="Calibri"/>
            </a:endParaRPr>
          </a:p>
          <a:p>
            <a:pPr>
              <a:lnSpc>
                <a:spcPct val="106000"/>
              </a:lnSpc>
              <a:spcAft>
                <a:spcPts val="600"/>
              </a:spcAft>
              <a:defRPr/>
            </a:pPr>
            <a:r>
              <a:rPr lang="en-US" kern="0">
                <a:solidFill>
                  <a:prstClr val="black"/>
                </a:solidFill>
                <a:latin typeface="+mj-lt"/>
                <a:ea typeface="Source Sans Pro"/>
              </a:rPr>
              <a:t>Advanced symptoms include encephalitis, drowsiness and seizures.  Coma can occur within 24-48 hours of these symptoms presenting.</a:t>
            </a:r>
            <a:endParaRPr lang="en-US">
              <a:solidFill>
                <a:prstClr val="black"/>
              </a:solidFill>
              <a:latin typeface="+mj-lt"/>
              <a:cs typeface="+mn-cs"/>
            </a:endParaRPr>
          </a:p>
        </p:txBody>
      </p:sp>
      <p:sp>
        <p:nvSpPr>
          <p:cNvPr id="9" name="Oval 8">
            <a:extLst>
              <a:ext uri="{FF2B5EF4-FFF2-40B4-BE49-F238E27FC236}">
                <a16:creationId xmlns:a16="http://schemas.microsoft.com/office/drawing/2014/main" id="{21045056-E147-161E-4669-DDB1EDBC4EBF}"/>
              </a:ext>
            </a:extLst>
          </p:cNvPr>
          <p:cNvSpPr/>
          <p:nvPr/>
        </p:nvSpPr>
        <p:spPr>
          <a:xfrm>
            <a:off x="9556666" y="4096528"/>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a:solidFill>
                  <a:prstClr val="white"/>
                </a:solidFill>
                <a:latin typeface="+mj-lt"/>
                <a:ea typeface="Source Sans Pro"/>
              </a:rPr>
              <a:t>40-70</a:t>
            </a:r>
            <a:r>
              <a:rPr kumimoji="0" lang="en-US" sz="3600" b="1" i="0" u="none" strike="noStrike" kern="0" cap="none" spc="0" normalizeH="0" baseline="0" noProof="0">
                <a:ln>
                  <a:noFill/>
                </a:ln>
                <a:solidFill>
                  <a:prstClr val="white"/>
                </a:solidFill>
                <a:effectLst/>
                <a:uLnTx/>
                <a:uFillTx/>
                <a:latin typeface="+mj-lt"/>
                <a:ea typeface="Source Sans Pro"/>
                <a:cs typeface="+mn-cs"/>
              </a:rPr>
              <a:t>%</a:t>
            </a:r>
          </a:p>
          <a:p>
            <a:pPr algn="ctr">
              <a:defRPr/>
            </a:pPr>
            <a:r>
              <a:rPr lang="en-US" kern="0">
                <a:solidFill>
                  <a:prstClr val="white"/>
                </a:solidFill>
                <a:latin typeface="+mj-lt"/>
                <a:ea typeface="Source Sans Pro"/>
              </a:rPr>
              <a:t>of people with Nipah die</a:t>
            </a:r>
            <a:endParaRPr lang="en-US" sz="1800" b="0" i="0" u="none" strike="noStrike" kern="0" cap="none" spc="0" normalizeH="0" baseline="0" noProof="0">
              <a:ln>
                <a:noFill/>
              </a:ln>
              <a:solidFill>
                <a:prstClr val="white"/>
              </a:solidFill>
              <a:effectLst/>
              <a:uLnTx/>
              <a:uFillTx/>
              <a:latin typeface="+mj-lt"/>
              <a:ea typeface="Source Sans Pro"/>
              <a:cs typeface="Calibri"/>
            </a:endParaRPr>
          </a:p>
        </p:txBody>
      </p:sp>
      <p:pic>
        <p:nvPicPr>
          <p:cNvPr id="11" name="Picture 10" descr="A map of the world&#10;&#10;AI-generated content may be incorrect.">
            <a:extLst>
              <a:ext uri="{FF2B5EF4-FFF2-40B4-BE49-F238E27FC236}">
                <a16:creationId xmlns:a16="http://schemas.microsoft.com/office/drawing/2014/main" id="{03B377CD-4F86-9782-31D7-37CD3FB108CB}"/>
              </a:ext>
            </a:extLst>
          </p:cNvPr>
          <p:cNvPicPr>
            <a:picLocks noChangeAspect="1"/>
          </p:cNvPicPr>
          <p:nvPr/>
        </p:nvPicPr>
        <p:blipFill>
          <a:blip r:embed="rId3"/>
          <a:stretch>
            <a:fillRect/>
          </a:stretch>
        </p:blipFill>
        <p:spPr>
          <a:xfrm>
            <a:off x="6100692" y="-3100"/>
            <a:ext cx="6148765" cy="3719437"/>
          </a:xfrm>
          <a:prstGeom prst="rect">
            <a:avLst/>
          </a:prstGeom>
        </p:spPr>
      </p:pic>
      <p:sp>
        <p:nvSpPr>
          <p:cNvPr id="13" name="TextBox 12">
            <a:extLst>
              <a:ext uri="{FF2B5EF4-FFF2-40B4-BE49-F238E27FC236}">
                <a16:creationId xmlns:a16="http://schemas.microsoft.com/office/drawing/2014/main" id="{8060D4C9-BB2C-36CE-34AE-00004E70FBD2}"/>
              </a:ext>
            </a:extLst>
          </p:cNvPr>
          <p:cNvSpPr txBox="1"/>
          <p:nvPr/>
        </p:nvSpPr>
        <p:spPr>
          <a:xfrm>
            <a:off x="6096000" y="3707190"/>
            <a:ext cx="6096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mj-lt"/>
              </a:rPr>
              <a:t>Fruit bat presence (yellow) and Nipah outbreaks (red)</a:t>
            </a:r>
          </a:p>
          <a:p>
            <a:r>
              <a:rPr lang="en-US">
                <a:latin typeface="+mj-lt"/>
                <a:hlinkClick r:id="rId4"/>
              </a:rPr>
              <a:t>About Nipah Virus | Nipah Virus | CDC</a:t>
            </a:r>
            <a:endParaRPr lang="en-US">
              <a:latin typeface="+mj-lt"/>
            </a:endParaRPr>
          </a:p>
          <a:p>
            <a:pPr algn="ctr"/>
            <a:endParaRPr lang="en-US"/>
          </a:p>
        </p:txBody>
      </p:sp>
    </p:spTree>
    <p:extLst>
      <p:ext uri="{BB962C8B-B14F-4D97-AF65-F5344CB8AC3E}">
        <p14:creationId xmlns:p14="http://schemas.microsoft.com/office/powerpoint/2010/main" val="3280062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049E-BCF2-D1AB-2F66-409B29453154}"/>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3777E8EF-6155-A7DE-7874-213D4C8C2658}"/>
              </a:ext>
            </a:extLst>
          </p:cNvPr>
          <p:cNvPicPr>
            <a:picLocks noChangeAspect="1"/>
          </p:cNvPicPr>
          <p:nvPr/>
        </p:nvPicPr>
        <p:blipFill>
          <a:blip r:embed="rId2"/>
          <a:stretch>
            <a:fillRect/>
          </a:stretch>
        </p:blipFill>
        <p:spPr>
          <a:xfrm>
            <a:off x="281432" y="220503"/>
            <a:ext cx="8198338" cy="1247761"/>
          </a:xfrm>
          <a:prstGeom prst="rect">
            <a:avLst/>
          </a:prstGeom>
        </p:spPr>
      </p:pic>
      <p:graphicFrame>
        <p:nvGraphicFramePr>
          <p:cNvPr id="9" name="Table 8">
            <a:extLst>
              <a:ext uri="{FF2B5EF4-FFF2-40B4-BE49-F238E27FC236}">
                <a16:creationId xmlns:a16="http://schemas.microsoft.com/office/drawing/2014/main" id="{BDE2A199-6F00-B5A1-49C3-6DA791B4D15C}"/>
              </a:ext>
            </a:extLst>
          </p:cNvPr>
          <p:cNvGraphicFramePr>
            <a:graphicFrameLocks noGrp="1"/>
          </p:cNvGraphicFramePr>
          <p:nvPr>
            <p:extLst>
              <p:ext uri="{D42A27DB-BD31-4B8C-83A1-F6EECF244321}">
                <p14:modId xmlns:p14="http://schemas.microsoft.com/office/powerpoint/2010/main" val="4017694913"/>
              </p:ext>
            </p:extLst>
          </p:nvPr>
        </p:nvGraphicFramePr>
        <p:xfrm>
          <a:off x="1524331" y="2117611"/>
          <a:ext cx="6513245" cy="3961870"/>
        </p:xfrm>
        <a:graphic>
          <a:graphicData uri="http://schemas.openxmlformats.org/drawingml/2006/table">
            <a:tbl>
              <a:tblPr firstRow="1" bandRow="1">
                <a:tableStyleId>{2D5ABB26-0587-4C30-8999-92F81FD0307C}</a:tableStyleId>
              </a:tblPr>
              <a:tblGrid>
                <a:gridCol w="6513245">
                  <a:extLst>
                    <a:ext uri="{9D8B030D-6E8A-4147-A177-3AD203B41FA5}">
                      <a16:colId xmlns:a16="http://schemas.microsoft.com/office/drawing/2014/main" val="20000"/>
                    </a:ext>
                  </a:extLst>
                </a:gridCol>
              </a:tblGrid>
              <a:tr h="300100">
                <a:tc>
                  <a:txBody>
                    <a:bodyPr/>
                    <a:lstStyle/>
                    <a:p>
                      <a:pPr algn="l"/>
                      <a:r>
                        <a:rPr lang="en-US" sz="2000" b="1" spc="0">
                          <a:solidFill>
                            <a:schemeClr val="bg1"/>
                          </a:solidFill>
                          <a:latin typeface="Source Sans Pro"/>
                          <a:ea typeface="Source Sans Pro"/>
                        </a:rPr>
                        <a:t>Agenda</a:t>
                      </a:r>
                      <a:endParaRPr lang="en-US" sz="2000" b="1" spc="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87B79F"/>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162A7"/>
                    </a:solidFill>
                  </a:tcPr>
                </a:tc>
                <a:extLst>
                  <a:ext uri="{0D108BD9-81ED-4DB2-BD59-A6C34878D82A}">
                    <a16:rowId xmlns:a16="http://schemas.microsoft.com/office/drawing/2014/main" val="4126901907"/>
                  </a:ext>
                </a:extLst>
              </a:tr>
              <a:tr h="572918">
                <a:tc>
                  <a:txBody>
                    <a:bodyPr/>
                    <a:lstStyle/>
                    <a:p>
                      <a:r>
                        <a:rPr lang="en-US" sz="2000" b="0" spc="0">
                          <a:solidFill>
                            <a:sysClr val="windowText" lastClr="000000"/>
                          </a:solidFill>
                          <a:latin typeface="Source Sans Pro"/>
                          <a:ea typeface="Source Sans Pro"/>
                        </a:rPr>
                        <a:t>NSPS Overview </a:t>
                      </a: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4811154"/>
                  </a:ext>
                </a:extLst>
              </a:tr>
              <a:tr h="572918">
                <a:tc>
                  <a:txBody>
                    <a:bodyPr/>
                    <a:lstStyle/>
                    <a:p>
                      <a:pPr marL="0" lvl="0" indent="0" algn="l">
                        <a:lnSpc>
                          <a:spcPct val="100000"/>
                        </a:lnSpc>
                        <a:spcBef>
                          <a:spcPts val="0"/>
                        </a:spcBef>
                        <a:spcAft>
                          <a:spcPts val="0"/>
                        </a:spcAft>
                        <a:buNone/>
                      </a:pPr>
                      <a:r>
                        <a:rPr lang="en-US" sz="2000" b="0" i="0" spc="0">
                          <a:solidFill>
                            <a:sysClr val="windowText" lastClr="000000"/>
                          </a:solidFill>
                          <a:latin typeface="Source Sans Pro"/>
                          <a:ea typeface="Source Sans Pro"/>
                        </a:rPr>
                        <a:t>Special Pathogen Overview</a:t>
                      </a:r>
                    </a:p>
                  </a:txBody>
                  <a:tcPr anchor="ctr">
                    <a:lnL w="0">
                      <a:noFill/>
                    </a:lnL>
                    <a:lnR w="0">
                      <a:noFill/>
                    </a:lnR>
                    <a:lnT w="9525" cap="flat" cmpd="sng" algn="ctr">
                      <a:solidFill>
                        <a:schemeClr val="tx1"/>
                      </a:solidFill>
                      <a:prstDash val="solid"/>
                      <a:round/>
                      <a:headEnd type="none" w="med" len="med"/>
                      <a:tailEnd type="none" w="med" len="med"/>
                    </a:lnT>
                    <a:lnB w="9524">
                      <a:solidFill>
                        <a:schemeClr val="tx1"/>
                      </a:solidFill>
                    </a:lnB>
                    <a:lnTlToBr w="0">
                      <a:noFill/>
                    </a:lnTlToBr>
                    <a:lnBlToTr w="0">
                      <a:noFill/>
                    </a:lnBlToTr>
                    <a:noFill/>
                  </a:tcPr>
                </a:tc>
                <a:extLst>
                  <a:ext uri="{0D108BD9-81ED-4DB2-BD59-A6C34878D82A}">
                    <a16:rowId xmlns:a16="http://schemas.microsoft.com/office/drawing/2014/main" val="1370056144"/>
                  </a:ext>
                </a:extLst>
              </a:tr>
              <a:tr h="572918">
                <a:tc>
                  <a:txBody>
                    <a:bodyPr/>
                    <a:lstStyle/>
                    <a:p>
                      <a:pPr marL="0" marR="0" lvl="0" indent="0" algn="l">
                        <a:lnSpc>
                          <a:spcPct val="100000"/>
                        </a:lnSpc>
                        <a:spcBef>
                          <a:spcPts val="0"/>
                        </a:spcBef>
                        <a:spcAft>
                          <a:spcPts val="0"/>
                        </a:spcAft>
                        <a:buNone/>
                      </a:pPr>
                      <a:r>
                        <a:rPr lang="en-US" sz="2000" b="0" i="0" spc="0">
                          <a:solidFill>
                            <a:sysClr val="windowText" lastClr="000000"/>
                          </a:solidFill>
                          <a:latin typeface="Source Sans Pro"/>
                          <a:ea typeface="Source Sans Pro"/>
                        </a:rPr>
                        <a:t>Identify, Isolate &amp; Inform</a:t>
                      </a:r>
                      <a:endParaRPr lang="en-US"/>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9524"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787956"/>
                  </a:ext>
                </a:extLst>
              </a:tr>
              <a:tr h="572918">
                <a:tc>
                  <a:txBody>
                    <a:bodyPr/>
                    <a:lstStyle/>
                    <a:p>
                      <a:pPr marL="0" marR="0" lvl="0" indent="0" algn="l" rtl="0" eaLnBrk="1" fontAlgn="auto" latinLnBrk="0" hangingPunct="1">
                        <a:lnSpc>
                          <a:spcPct val="100000"/>
                        </a:lnSpc>
                        <a:spcBef>
                          <a:spcPts val="0"/>
                        </a:spcBef>
                        <a:spcAft>
                          <a:spcPts val="0"/>
                        </a:spcAft>
                        <a:buClrTx/>
                        <a:buSzTx/>
                        <a:buFontTx/>
                        <a:buNone/>
                      </a:pPr>
                      <a:r>
                        <a:rPr lang="en-US" sz="2000" b="0" i="0" spc="0">
                          <a:solidFill>
                            <a:sysClr val="windowText" lastClr="000000"/>
                          </a:solidFill>
                          <a:latin typeface="Source Sans Pro"/>
                          <a:ea typeface="Source Sans Pro"/>
                        </a:rPr>
                        <a:t>Region 5 Special Pathogen Notification and Transport Request</a:t>
                      </a: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1706009"/>
                  </a:ext>
                </a:extLst>
              </a:tr>
              <a:tr h="572918">
                <a:tc>
                  <a:txBody>
                    <a:bodyPr/>
                    <a:lstStyle/>
                    <a:p>
                      <a:pPr marL="0" lvl="0" indent="0" algn="l">
                        <a:lnSpc>
                          <a:spcPct val="100000"/>
                        </a:lnSpc>
                        <a:spcBef>
                          <a:spcPts val="0"/>
                        </a:spcBef>
                        <a:spcAft>
                          <a:spcPts val="0"/>
                        </a:spcAft>
                        <a:buNone/>
                      </a:pPr>
                      <a:r>
                        <a:rPr lang="en-US" sz="2000" b="0" i="0" spc="0">
                          <a:solidFill>
                            <a:sysClr val="windowText" lastClr="000000"/>
                          </a:solidFill>
                          <a:latin typeface="Source Sans Pro"/>
                          <a:ea typeface="Source Sans Pro"/>
                        </a:rPr>
                        <a:t>Education Offerings</a:t>
                      </a:r>
                    </a:p>
                  </a:txBody>
                  <a:tcPr anchor="ctr">
                    <a:lnL w="0">
                      <a:noFill/>
                    </a:lnL>
                    <a:lnR w="0">
                      <a:noFill/>
                    </a:lnR>
                    <a:lnT w="9525" cap="flat" cmpd="sng" algn="ctr">
                      <a:solidFill>
                        <a:schemeClr val="tx1"/>
                      </a:solidFill>
                      <a:prstDash val="solid"/>
                      <a:round/>
                      <a:headEnd type="none" w="med" len="med"/>
                      <a:tailEnd type="none" w="med" len="med"/>
                    </a:lnT>
                    <a:lnB w="9524" cap="flat" cmpd="sng" algn="ctr">
                      <a:solidFill>
                        <a:schemeClr val="tx1"/>
                      </a:solidFill>
                      <a:prstDash val="solid"/>
                      <a:round/>
                      <a:headEnd type="none" w="med" len="med"/>
                      <a:tailEnd type="none" w="med" len="med"/>
                    </a:lnB>
                    <a:lnTlToBr w="0">
                      <a:noFill/>
                    </a:lnTlToBr>
                    <a:lnBlToTr w="0">
                      <a:noFill/>
                    </a:lnBlToTr>
                    <a:noFill/>
                  </a:tcPr>
                </a:tc>
                <a:extLst>
                  <a:ext uri="{0D108BD9-81ED-4DB2-BD59-A6C34878D82A}">
                    <a16:rowId xmlns:a16="http://schemas.microsoft.com/office/drawing/2014/main" val="3370320087"/>
                  </a:ext>
                </a:extLst>
              </a:tr>
              <a:tr h="572918">
                <a:tc>
                  <a:txBody>
                    <a:bodyPr/>
                    <a:lstStyle/>
                    <a:p>
                      <a:pPr marL="0" lvl="0" indent="0" algn="l">
                        <a:lnSpc>
                          <a:spcPct val="100000"/>
                        </a:lnSpc>
                        <a:spcBef>
                          <a:spcPts val="0"/>
                        </a:spcBef>
                        <a:spcAft>
                          <a:spcPts val="0"/>
                        </a:spcAft>
                        <a:buNone/>
                      </a:pPr>
                      <a:r>
                        <a:rPr lang="en-US" sz="2000" b="0" i="0" spc="0">
                          <a:solidFill>
                            <a:sysClr val="windowText" lastClr="000000"/>
                          </a:solidFill>
                          <a:latin typeface="Source Sans Pro"/>
                          <a:ea typeface="Source Sans Pro"/>
                        </a:rPr>
                        <a:t>NSPS in Activation</a:t>
                      </a:r>
                    </a:p>
                  </a:txBody>
                  <a:tcPr anchor="ctr">
                    <a:lnL w="0">
                      <a:noFill/>
                    </a:lnL>
                    <a:lnR w="0">
                      <a:noFill/>
                    </a:lnR>
                    <a:lnT w="9524">
                      <a:solidFill>
                        <a:schemeClr val="tx1"/>
                      </a:solidFill>
                    </a:lnT>
                    <a:lnB w="9524">
                      <a:solidFill>
                        <a:schemeClr val="tx1"/>
                      </a:solidFill>
                    </a:lnB>
                    <a:lnTlToBr w="0">
                      <a:noFill/>
                    </a:lnTlToBr>
                    <a:lnBlToTr w="0">
                      <a:noFill/>
                    </a:lnBlToTr>
                    <a:noFill/>
                  </a:tcPr>
                </a:tc>
                <a:extLst>
                  <a:ext uri="{0D108BD9-81ED-4DB2-BD59-A6C34878D82A}">
                    <a16:rowId xmlns:a16="http://schemas.microsoft.com/office/drawing/2014/main" val="2726572202"/>
                  </a:ext>
                </a:extLst>
              </a:tr>
            </a:tbl>
          </a:graphicData>
        </a:graphic>
      </p:graphicFrame>
      <p:pic>
        <p:nvPicPr>
          <p:cNvPr id="2" name="Picture 1">
            <a:extLst>
              <a:ext uri="{FF2B5EF4-FFF2-40B4-BE49-F238E27FC236}">
                <a16:creationId xmlns:a16="http://schemas.microsoft.com/office/drawing/2014/main" id="{C7A1225E-4398-DDFD-B39B-B8757E15242B}"/>
              </a:ext>
            </a:extLst>
          </p:cNvPr>
          <p:cNvPicPr>
            <a:picLocks noChangeAspect="1"/>
          </p:cNvPicPr>
          <p:nvPr/>
        </p:nvPicPr>
        <p:blipFill rotWithShape="1">
          <a:blip r:embed="rId3">
            <a:alphaModFix amt="35000"/>
          </a:blip>
          <a:srcRect r="9353"/>
          <a:stretch/>
        </p:blipFill>
        <p:spPr>
          <a:xfrm>
            <a:off x="9126297" y="1095252"/>
            <a:ext cx="3065703" cy="5305548"/>
          </a:xfrm>
          <a:prstGeom prst="rect">
            <a:avLst/>
          </a:prstGeom>
        </p:spPr>
      </p:pic>
    </p:spTree>
    <p:extLst>
      <p:ext uri="{BB962C8B-B14F-4D97-AF65-F5344CB8AC3E}">
        <p14:creationId xmlns:p14="http://schemas.microsoft.com/office/powerpoint/2010/main" val="814815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86600E-8C80-FAC9-3694-F0859AD9E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0518FC-0497-92B8-287E-B43932E88410}"/>
              </a:ext>
            </a:extLst>
          </p:cNvPr>
          <p:cNvSpPr>
            <a:spLocks noGrp="1"/>
          </p:cNvSpPr>
          <p:nvPr>
            <p:ph type="title"/>
          </p:nvPr>
        </p:nvSpPr>
        <p:spPr/>
        <p:txBody>
          <a:bodyPr/>
          <a:lstStyle/>
          <a:p>
            <a:r>
              <a:rPr lang="en-ZA">
                <a:latin typeface="Source Sans Pro"/>
                <a:ea typeface="Source Sans Pro"/>
              </a:rPr>
              <a:t>Highly Pathogenic Avian Influenza</a:t>
            </a:r>
            <a:endParaRPr lang="en-ZA"/>
          </a:p>
        </p:txBody>
      </p:sp>
      <p:pic>
        <p:nvPicPr>
          <p:cNvPr id="6" name="Picture 5" descr="A map of the united states&#10;&#10;AI-generated content may be incorrect.">
            <a:extLst>
              <a:ext uri="{FF2B5EF4-FFF2-40B4-BE49-F238E27FC236}">
                <a16:creationId xmlns:a16="http://schemas.microsoft.com/office/drawing/2014/main" id="{6975B72C-AC8D-6FC3-BCDC-3FAE92C77510}"/>
              </a:ext>
            </a:extLst>
          </p:cNvPr>
          <p:cNvPicPr>
            <a:picLocks noChangeAspect="1"/>
          </p:cNvPicPr>
          <p:nvPr/>
        </p:nvPicPr>
        <p:blipFill>
          <a:blip r:embed="rId3"/>
          <a:stretch>
            <a:fillRect/>
          </a:stretch>
        </p:blipFill>
        <p:spPr>
          <a:xfrm>
            <a:off x="7167563" y="-4762"/>
            <a:ext cx="5029200" cy="4581525"/>
          </a:xfrm>
          <a:prstGeom prst="rect">
            <a:avLst/>
          </a:prstGeom>
        </p:spPr>
      </p:pic>
      <p:sp>
        <p:nvSpPr>
          <p:cNvPr id="8" name="Rectangle 7">
            <a:extLst>
              <a:ext uri="{FF2B5EF4-FFF2-40B4-BE49-F238E27FC236}">
                <a16:creationId xmlns:a16="http://schemas.microsoft.com/office/drawing/2014/main" id="{09E4858B-4693-F5AC-E9D4-C7D597861302}"/>
              </a:ext>
            </a:extLst>
          </p:cNvPr>
          <p:cNvSpPr/>
          <p:nvPr/>
        </p:nvSpPr>
        <p:spPr>
          <a:xfrm>
            <a:off x="309630" y="1374958"/>
            <a:ext cx="7112776" cy="2597740"/>
          </a:xfrm>
          <a:prstGeom prst="rect">
            <a:avLst/>
          </a:prstGeom>
          <a:solidFill>
            <a:srgbClr val="1F497D">
              <a:lumMod val="20000"/>
              <a:lumOff val="80000"/>
            </a:srgbClr>
          </a:solidFill>
          <a:ln w="25400" cap="flat" cmpd="sng" algn="ctr">
            <a:solidFill>
              <a:srgbClr val="1F497D">
                <a:lumMod val="20000"/>
                <a:lumOff val="8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What is </a:t>
            </a:r>
            <a:r>
              <a:rPr lang="en-US" sz="2400" b="1" kern="0">
                <a:solidFill>
                  <a:prstClr val="black"/>
                </a:solidFill>
                <a:latin typeface="+mj-lt"/>
                <a:ea typeface="Source Sans Pro"/>
              </a:rPr>
              <a:t>H5N1</a:t>
            </a:r>
            <a:r>
              <a:rPr kumimoji="0" lang="en-US" sz="2400" b="1" i="0" u="none" strike="noStrike" kern="0" cap="none" spc="0" normalizeH="0" baseline="0" noProof="0">
                <a:ln>
                  <a:noFill/>
                </a:ln>
                <a:solidFill>
                  <a:prstClr val="black"/>
                </a:solidFill>
                <a:effectLst/>
                <a:uLnTx/>
                <a:uFillTx/>
                <a:latin typeface="+mj-lt"/>
                <a:ea typeface="Source Sans Pro"/>
                <a:cs typeface="+mn-cs"/>
              </a:rPr>
              <a:t>?</a:t>
            </a:r>
          </a:p>
          <a:p>
            <a:pPr>
              <a:lnSpc>
                <a:spcPct val="106000"/>
              </a:lnSpc>
              <a:spcAft>
                <a:spcPts val="600"/>
              </a:spcAft>
              <a:defRPr/>
            </a:pPr>
            <a:r>
              <a:rPr lang="en-US" sz="2000" kern="0">
                <a:solidFill>
                  <a:prstClr val="black"/>
                </a:solidFill>
                <a:latin typeface="+mj-lt"/>
                <a:ea typeface="Source Sans Pro"/>
              </a:rPr>
              <a:t>Avian influenza A infects respiratory and GI tracts of birds- can be transmitted to humans through eyes, nose, mouth, or inhalation.</a:t>
            </a:r>
            <a:endParaRPr lang="en-US" sz="2000" kern="0">
              <a:solidFill>
                <a:prstClr val="black"/>
              </a:solidFill>
              <a:latin typeface="+mj-lt"/>
              <a:ea typeface="Source Sans Pro"/>
              <a:cs typeface="Calibri"/>
            </a:endParaRPr>
          </a:p>
          <a:p>
            <a:pPr>
              <a:lnSpc>
                <a:spcPct val="106000"/>
              </a:lnSpc>
              <a:spcAft>
                <a:spcPts val="600"/>
              </a:spcAft>
              <a:defRPr/>
            </a:pPr>
            <a:r>
              <a:rPr lang="en-US" sz="2000" kern="0">
                <a:solidFill>
                  <a:prstClr val="black"/>
                </a:solidFill>
                <a:latin typeface="+mj-lt"/>
                <a:ea typeface="Source Sans Pro"/>
                <a:cs typeface="Calibri"/>
              </a:rPr>
              <a:t>H5N1 has been reported in wild mammals such as foxes, bears, sea lions, and domesticated animals such as goats, dairy cows and pets.</a:t>
            </a:r>
          </a:p>
        </p:txBody>
      </p:sp>
      <p:sp>
        <p:nvSpPr>
          <p:cNvPr id="10" name="Rectangle 9">
            <a:extLst>
              <a:ext uri="{FF2B5EF4-FFF2-40B4-BE49-F238E27FC236}">
                <a16:creationId xmlns:a16="http://schemas.microsoft.com/office/drawing/2014/main" id="{E5C9B660-9C24-6EC4-B4CD-7B3A45E68541}"/>
              </a:ext>
            </a:extLst>
          </p:cNvPr>
          <p:cNvSpPr/>
          <p:nvPr/>
        </p:nvSpPr>
        <p:spPr>
          <a:xfrm>
            <a:off x="309630" y="4098601"/>
            <a:ext cx="7246921" cy="2757670"/>
          </a:xfrm>
          <a:prstGeom prst="rect">
            <a:avLst/>
          </a:prstGeom>
          <a:solidFill>
            <a:srgbClr val="1F497D">
              <a:lumMod val="40000"/>
              <a:lumOff val="60000"/>
            </a:srgbClr>
          </a:solidFill>
          <a:ln w="25400" cap="flat" cmpd="sng" algn="ctr">
            <a:solidFill>
              <a:srgbClr val="1F497D">
                <a:lumMod val="40000"/>
                <a:lumOff val="60000"/>
              </a:srgbClr>
            </a:solidFill>
            <a:prstDash val="solid"/>
          </a:ln>
          <a:effectLst/>
        </p:spPr>
        <p:txBody>
          <a:bodyPr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6000"/>
              </a:lnSpc>
              <a:spcBef>
                <a:spcPts val="0"/>
              </a:spcBef>
              <a:spcAft>
                <a:spcPts val="600"/>
              </a:spcAft>
              <a:buClrTx/>
              <a:buSzTx/>
              <a:buFontTx/>
              <a:buNone/>
              <a:tabLst/>
              <a:defRPr/>
            </a:pPr>
            <a:r>
              <a:rPr kumimoji="0" lang="en-US" sz="2400" b="1" i="0" u="none" strike="noStrike" kern="0" cap="none" spc="0" normalizeH="0" baseline="0" noProof="0">
                <a:ln>
                  <a:noFill/>
                </a:ln>
                <a:solidFill>
                  <a:prstClr val="black"/>
                </a:solidFill>
                <a:effectLst/>
                <a:uLnTx/>
                <a:uFillTx/>
                <a:latin typeface="+mj-lt"/>
                <a:ea typeface="Source Sans Pro"/>
                <a:cs typeface="+mn-cs"/>
              </a:rPr>
              <a:t>Signs and Symptoms</a:t>
            </a:r>
          </a:p>
          <a:p>
            <a:pPr>
              <a:lnSpc>
                <a:spcPct val="106000"/>
              </a:lnSpc>
              <a:spcAft>
                <a:spcPts val="600"/>
              </a:spcAft>
              <a:defRPr/>
            </a:pPr>
            <a:r>
              <a:rPr kumimoji="0" lang="en-US" b="0" i="0" u="none" strike="noStrike" kern="0" cap="none" spc="0" normalizeH="0" baseline="0" noProof="0">
                <a:ln>
                  <a:noFill/>
                </a:ln>
                <a:solidFill>
                  <a:prstClr val="black"/>
                </a:solidFill>
                <a:effectLst/>
                <a:uLnTx/>
                <a:uFillTx/>
                <a:latin typeface="+mj-lt"/>
                <a:ea typeface="Source Sans Pro"/>
                <a:cs typeface="+mn-cs"/>
              </a:rPr>
              <a:t>Symptoms usually appear </a:t>
            </a:r>
            <a:r>
              <a:rPr lang="en-US" kern="0">
                <a:solidFill>
                  <a:prstClr val="black"/>
                </a:solidFill>
                <a:latin typeface="+mj-lt"/>
                <a:ea typeface="Source Sans Pro"/>
              </a:rPr>
              <a:t>1-10 </a:t>
            </a:r>
            <a:r>
              <a:rPr kumimoji="0" lang="en-US" b="0" i="0" u="none" strike="noStrike" kern="0" cap="none" spc="0" normalizeH="0" baseline="0" noProof="0">
                <a:ln>
                  <a:noFill/>
                </a:ln>
                <a:solidFill>
                  <a:prstClr val="black"/>
                </a:solidFill>
                <a:effectLst/>
                <a:uLnTx/>
                <a:uFillTx/>
                <a:latin typeface="+mj-lt"/>
                <a:ea typeface="Source Sans Pro"/>
                <a:cs typeface="+mn-cs"/>
              </a:rPr>
              <a:t>days after a person is exposed. </a:t>
            </a:r>
            <a:r>
              <a:rPr lang="en-US" kern="0">
                <a:solidFill>
                  <a:prstClr val="black"/>
                </a:solidFill>
                <a:latin typeface="+mj-lt"/>
                <a:ea typeface="Source Sans Pro"/>
              </a:rPr>
              <a:t>Mild illness: cough, sore throat, conjunctivitis, fever, fatigue, headache.  Moderate to severe: difficulty breathing, altered mental status, seizures.  Complications include pneumonia, respiratory failure, ARDS, multi-organ failure, sepsis &amp; meningoencephalitis.</a:t>
            </a:r>
          </a:p>
          <a:p>
            <a:pPr>
              <a:lnSpc>
                <a:spcPct val="106000"/>
              </a:lnSpc>
              <a:spcAft>
                <a:spcPts val="600"/>
              </a:spcAft>
              <a:defRPr/>
            </a:pPr>
            <a:r>
              <a:rPr lang="en-US" kern="0">
                <a:solidFill>
                  <a:prstClr val="black"/>
                </a:solidFill>
                <a:latin typeface="+mj-lt"/>
                <a:ea typeface="Source Sans Pro"/>
              </a:rPr>
              <a:t>No H5N1 vaccine is currently available.  Chemoprophylaxis with influenza antivirals is available for high risk exposures.</a:t>
            </a:r>
          </a:p>
        </p:txBody>
      </p:sp>
      <p:sp>
        <p:nvSpPr>
          <p:cNvPr id="12" name="Oval 11">
            <a:extLst>
              <a:ext uri="{FF2B5EF4-FFF2-40B4-BE49-F238E27FC236}">
                <a16:creationId xmlns:a16="http://schemas.microsoft.com/office/drawing/2014/main" id="{F05234BA-562B-8A5B-8090-9E15F30BED86}"/>
              </a:ext>
            </a:extLst>
          </p:cNvPr>
          <p:cNvSpPr/>
          <p:nvPr/>
        </p:nvSpPr>
        <p:spPr>
          <a:xfrm>
            <a:off x="9556666" y="4096528"/>
            <a:ext cx="2529038" cy="2501923"/>
          </a:xfrm>
          <a:prstGeom prst="ellipse">
            <a:avLst/>
          </a:prstGeom>
          <a:solidFill>
            <a:srgbClr val="0162A7"/>
          </a:solidFill>
          <a:ln w="25400" cap="flat" cmpd="sng" algn="ctr">
            <a:solidFill>
              <a:srgbClr val="0162A7"/>
            </a:solidFill>
            <a:prstDash val="solid"/>
          </a:ln>
          <a:effectLst/>
        </p:spPr>
        <p:txBody>
          <a:bodyPr lIns="0" tIns="45720" rIns="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3600" b="1" kern="0">
                <a:solidFill>
                  <a:prstClr val="white"/>
                </a:solidFill>
                <a:latin typeface="+mj-lt"/>
                <a:ea typeface="Source Sans Pro"/>
              </a:rPr>
              <a:t>&gt;50 %</a:t>
            </a:r>
            <a:endParaRPr kumimoji="0" lang="en-US" sz="3600" b="1" i="0" u="none" strike="noStrike" kern="0" cap="none" spc="0" normalizeH="0" baseline="0" noProof="0">
              <a:ln>
                <a:noFill/>
              </a:ln>
              <a:solidFill>
                <a:prstClr val="white"/>
              </a:solidFill>
              <a:effectLst/>
              <a:uLnTx/>
              <a:uFillTx/>
              <a:latin typeface="+mj-lt"/>
              <a:ea typeface="Source Sans Pro"/>
              <a:cs typeface="+mn-cs"/>
            </a:endParaRPr>
          </a:p>
          <a:p>
            <a:pPr algn="ctr">
              <a:defRPr/>
            </a:pPr>
            <a:r>
              <a:rPr lang="en-US" kern="0">
                <a:solidFill>
                  <a:prstClr val="white"/>
                </a:solidFill>
                <a:latin typeface="+mj-lt"/>
                <a:ea typeface="Source Sans Pro"/>
              </a:rPr>
              <a:t>case fatality</a:t>
            </a:r>
            <a:endParaRPr lang="en-US" sz="1800" b="0" i="0" u="none" strike="noStrike" kern="0" cap="none" spc="0" normalizeH="0" baseline="0" noProof="0">
              <a:ln>
                <a:noFill/>
              </a:ln>
              <a:solidFill>
                <a:prstClr val="white"/>
              </a:solidFill>
              <a:effectLst/>
              <a:uLnTx/>
              <a:uFillTx/>
              <a:latin typeface="+mj-lt"/>
              <a:ea typeface="Source Sans Pro"/>
              <a:cs typeface="Calibri"/>
            </a:endParaRPr>
          </a:p>
        </p:txBody>
      </p:sp>
    </p:spTree>
    <p:extLst>
      <p:ext uri="{BB962C8B-B14F-4D97-AF65-F5344CB8AC3E}">
        <p14:creationId xmlns:p14="http://schemas.microsoft.com/office/powerpoint/2010/main" val="1005679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7567-A99E-B22A-9ABA-76D2BAFECF9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D7B0DCED-CC4F-03A2-16BB-3C9613FC40B2}"/>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29AC88FB-951D-CE0F-E517-80E7FB60856B}"/>
              </a:ext>
            </a:extLst>
          </p:cNvPr>
          <p:cNvPicPr>
            <a:picLocks noChangeAspect="1"/>
          </p:cNvPicPr>
          <p:nvPr/>
        </p:nvPicPr>
        <p:blipFill>
          <a:blip r:embed="rId3">
            <a:alphaModFix amt="20000"/>
          </a:blip>
          <a:stretch>
            <a:fillRect/>
          </a:stretch>
        </p:blipFill>
        <p:spPr>
          <a:xfrm>
            <a:off x="8231278" y="191650"/>
            <a:ext cx="3921046" cy="6250794"/>
          </a:xfrm>
          <a:prstGeom prst="rect">
            <a:avLst/>
          </a:prstGeom>
        </p:spPr>
      </p:pic>
      <p:sp>
        <p:nvSpPr>
          <p:cNvPr id="3" name="object 3">
            <a:extLst>
              <a:ext uri="{FF2B5EF4-FFF2-40B4-BE49-F238E27FC236}">
                <a16:creationId xmlns:a16="http://schemas.microsoft.com/office/drawing/2014/main" id="{3694AAF7-2426-2238-1CCC-E836EB05D160}"/>
              </a:ext>
            </a:extLst>
          </p:cNvPr>
          <p:cNvSpPr txBox="1">
            <a:spLocks noGrp="1"/>
          </p:cNvSpPr>
          <p:nvPr>
            <p:ph type="title"/>
          </p:nvPr>
        </p:nvSpPr>
        <p:spPr>
          <a:xfrm>
            <a:off x="704455" y="2497090"/>
            <a:ext cx="7068184" cy="1451679"/>
          </a:xfrm>
          <a:prstGeom prst="rect">
            <a:avLst/>
          </a:prstGeom>
        </p:spPr>
        <p:txBody>
          <a:bodyPr vert="horz" wrap="square" lIns="0" tIns="401320" rIns="0" bIns="0" rtlCol="0" anchor="t">
            <a:spAutoFit/>
          </a:bodyPr>
          <a:lstStyle/>
          <a:p>
            <a:pPr>
              <a:spcBef>
                <a:spcPts val="3160"/>
              </a:spcBef>
            </a:pPr>
            <a:r>
              <a:rPr lang="en-US" dirty="0">
                <a:solidFill>
                  <a:schemeClr val="bg1"/>
                </a:solidFill>
                <a:latin typeface="Source Sans Pro"/>
                <a:ea typeface="Source Sans Pro"/>
              </a:rPr>
              <a:t>Identify</a:t>
            </a:r>
            <a:r>
              <a:rPr lang="en-US">
                <a:solidFill>
                  <a:schemeClr val="bg1"/>
                </a:solidFill>
                <a:latin typeface="Source Sans Pro"/>
                <a:ea typeface="Source Sans Pro"/>
              </a:rPr>
              <a:t>, Isolate &amp; Inform</a:t>
            </a:r>
            <a:br>
              <a:rPr lang="en-US" sz="6000" dirty="0"/>
            </a:br>
            <a:endParaRPr lang="en-US" sz="2400">
              <a:solidFill>
                <a:schemeClr val="bg1"/>
              </a:solidFill>
            </a:endParaRPr>
          </a:p>
        </p:txBody>
      </p:sp>
      <p:sp>
        <p:nvSpPr>
          <p:cNvPr id="5" name="TextBox 4">
            <a:extLst>
              <a:ext uri="{FF2B5EF4-FFF2-40B4-BE49-F238E27FC236}">
                <a16:creationId xmlns:a16="http://schemas.microsoft.com/office/drawing/2014/main" id="{E4EA7114-2889-F488-B158-D12268D00F9A}"/>
              </a:ext>
            </a:extLst>
          </p:cNvPr>
          <p:cNvSpPr txBox="1"/>
          <p:nvPr/>
        </p:nvSpPr>
        <p:spPr>
          <a:xfrm>
            <a:off x="3067838" y="6266240"/>
            <a:ext cx="6096000" cy="400110"/>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8DCD2"/>
                </a:solidFill>
                <a:effectLst/>
                <a:uLnTx/>
                <a:uFillTx/>
                <a:latin typeface="Source Sans Pro" panose="020B0503030403020204" pitchFamily="34" charset="0"/>
                <a:ea typeface="Source Sans Pro" panose="020B0503030403020204" pitchFamily="34" charset="0"/>
                <a:cs typeface="+mn-cs"/>
              </a:rPr>
              <a:t>PREPARE. PROTECT. RESPOND. </a:t>
            </a:r>
          </a:p>
        </p:txBody>
      </p:sp>
    </p:spTree>
    <p:extLst>
      <p:ext uri="{BB962C8B-B14F-4D97-AF65-F5344CB8AC3E}">
        <p14:creationId xmlns:p14="http://schemas.microsoft.com/office/powerpoint/2010/main" val="2167804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D75E-4ADE-AF17-B4CB-FDEF07EE10AF}"/>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0738CD26-357A-5E13-3496-42561742F43F}"/>
              </a:ext>
            </a:extLst>
          </p:cNvPr>
          <p:cNvPicPr>
            <a:picLocks noChangeAspect="1"/>
          </p:cNvPicPr>
          <p:nvPr/>
        </p:nvPicPr>
        <p:blipFill>
          <a:blip r:embed="rId3"/>
          <a:stretch>
            <a:fillRect/>
          </a:stretch>
        </p:blipFill>
        <p:spPr>
          <a:xfrm>
            <a:off x="151090" y="80134"/>
            <a:ext cx="3937155" cy="596052"/>
          </a:xfrm>
          <a:prstGeom prst="rect">
            <a:avLst/>
          </a:prstGeom>
        </p:spPr>
      </p:pic>
      <p:pic>
        <p:nvPicPr>
          <p:cNvPr id="2" name="Picture 1">
            <a:extLst>
              <a:ext uri="{FF2B5EF4-FFF2-40B4-BE49-F238E27FC236}">
                <a16:creationId xmlns:a16="http://schemas.microsoft.com/office/drawing/2014/main" id="{02313105-F25D-A54B-04AE-E15C32EF5D55}"/>
              </a:ext>
            </a:extLst>
          </p:cNvPr>
          <p:cNvPicPr>
            <a:picLocks noChangeAspect="1"/>
          </p:cNvPicPr>
          <p:nvPr/>
        </p:nvPicPr>
        <p:blipFill rotWithShape="1">
          <a:blip r:embed="rId4">
            <a:alphaModFix amt="35000"/>
          </a:blip>
          <a:srcRect r="9353"/>
          <a:stretch/>
        </p:blipFill>
        <p:spPr>
          <a:xfrm>
            <a:off x="9126297" y="1095252"/>
            <a:ext cx="3065703" cy="5305548"/>
          </a:xfrm>
          <a:prstGeom prst="rect">
            <a:avLst/>
          </a:prstGeom>
        </p:spPr>
      </p:pic>
      <p:sp>
        <p:nvSpPr>
          <p:cNvPr id="5" name="Rectangle 21">
            <a:extLst>
              <a:ext uri="{FF2B5EF4-FFF2-40B4-BE49-F238E27FC236}">
                <a16:creationId xmlns:a16="http://schemas.microsoft.com/office/drawing/2014/main" id="{9023F644-518D-EEE6-4A05-D511F6F9C836}"/>
              </a:ext>
            </a:extLst>
          </p:cNvPr>
          <p:cNvSpPr/>
          <p:nvPr/>
        </p:nvSpPr>
        <p:spPr bwMode="gray">
          <a:xfrm>
            <a:off x="33149" y="752535"/>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US" sz="2800" b="1">
                <a:solidFill>
                  <a:prstClr val="white"/>
                </a:solidFill>
                <a:latin typeface="Source Sans Pro"/>
                <a:ea typeface="Source Sans Pro"/>
              </a:rPr>
              <a:t>Key Concept of Care</a:t>
            </a:r>
            <a:endParaRPr lang="en-US" sz="2800" b="1">
              <a:solidFill>
                <a:prstClr val="white"/>
              </a:solidFill>
              <a:latin typeface="Source Sans Pro" panose="020B0503030403020204" pitchFamily="34" charset="0"/>
              <a:ea typeface="Source Sans Pro" panose="020B0503030403020204" pitchFamily="34" charset="0"/>
            </a:endParaRPr>
          </a:p>
        </p:txBody>
      </p:sp>
      <p:grpSp>
        <p:nvGrpSpPr>
          <p:cNvPr id="10" name="Group 9">
            <a:extLst>
              <a:ext uri="{FF2B5EF4-FFF2-40B4-BE49-F238E27FC236}">
                <a16:creationId xmlns:a16="http://schemas.microsoft.com/office/drawing/2014/main" id="{205A4340-7E28-F4B4-A9A9-2E75744CE923}"/>
              </a:ext>
            </a:extLst>
          </p:cNvPr>
          <p:cNvGrpSpPr/>
          <p:nvPr/>
        </p:nvGrpSpPr>
        <p:grpSpPr>
          <a:xfrm>
            <a:off x="285398" y="2313661"/>
            <a:ext cx="8581975" cy="961985"/>
            <a:chOff x="4812363" y="1994223"/>
            <a:chExt cx="8581975" cy="961985"/>
          </a:xfrm>
        </p:grpSpPr>
        <p:sp>
          <p:nvSpPr>
            <p:cNvPr id="8" name="Rectangle 7">
              <a:extLst>
                <a:ext uri="{FF2B5EF4-FFF2-40B4-BE49-F238E27FC236}">
                  <a16:creationId xmlns:a16="http://schemas.microsoft.com/office/drawing/2014/main" id="{A667B568-68A1-A111-18BD-E98E3962288C}"/>
                </a:ext>
              </a:extLst>
            </p:cNvPr>
            <p:cNvSpPr/>
            <p:nvPr/>
          </p:nvSpPr>
          <p:spPr>
            <a:xfrm>
              <a:off x="4812363" y="1994223"/>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ctr"/>
            <a:lstStyle/>
            <a:p>
              <a:pPr marL="0" marR="0" lvl="0" indent="-368300" algn="l" defTabSz="684213" rtl="0" eaLnBrk="1" fontAlgn="base" latinLnBrk="0" hangingPunct="1">
                <a:lnSpc>
                  <a:spcPct val="100000"/>
                </a:lnSpc>
                <a:spcBef>
                  <a:spcPct val="20000"/>
                </a:spcBef>
                <a:spcAft>
                  <a:spcPct val="0"/>
                </a:spcAft>
                <a:buClrTx/>
                <a:buSzTx/>
                <a:buFontTx/>
                <a:buNone/>
                <a:tabLst/>
                <a:defRPr/>
              </a:pPr>
              <a:r>
                <a:rPr lang="en-US" sz="2000" b="1" kern="0">
                  <a:solidFill>
                    <a:prstClr val="white"/>
                  </a:solidFill>
                  <a:latin typeface="Source Sans Pro"/>
                  <a:ea typeface="Source Sans Pro"/>
                  <a:cs typeface="Arial"/>
                </a:rPr>
                <a:t>Identify</a:t>
              </a:r>
              <a:endParaRPr kumimoji="0" lang="en-US" sz="20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pitchFamily="34" charset="0"/>
              </a:endParaRPr>
            </a:p>
          </p:txBody>
        </p:sp>
        <p:sp>
          <p:nvSpPr>
            <p:cNvPr id="9" name="Rectangle 8">
              <a:extLst>
                <a:ext uri="{FF2B5EF4-FFF2-40B4-BE49-F238E27FC236}">
                  <a16:creationId xmlns:a16="http://schemas.microsoft.com/office/drawing/2014/main" id="{9BC6026E-AAE0-B8DA-986E-6A02AD9BEDC2}"/>
                </a:ext>
              </a:extLst>
            </p:cNvPr>
            <p:cNvSpPr/>
            <p:nvPr/>
          </p:nvSpPr>
          <p:spPr>
            <a:xfrm>
              <a:off x="6380142" y="1994223"/>
              <a:ext cx="7014196" cy="8617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nSpc>
                  <a:spcPct val="106000"/>
                </a:lnSpc>
                <a:defRPr/>
              </a:pPr>
              <a:r>
                <a:rPr lang="en-US" i="1">
                  <a:solidFill>
                    <a:prstClr val="black"/>
                  </a:solidFill>
                  <a:latin typeface="Source Sans Pro"/>
                  <a:ea typeface="Source Sans Pro"/>
                </a:rPr>
                <a:t>Screening mechanism in place </a:t>
              </a:r>
            </a:p>
            <a:p>
              <a:pPr>
                <a:lnSpc>
                  <a:spcPct val="106000"/>
                </a:lnSpc>
                <a:defRPr/>
              </a:pPr>
              <a:r>
                <a:rPr lang="en-US" i="1">
                  <a:solidFill>
                    <a:prstClr val="black"/>
                  </a:solidFill>
                  <a:latin typeface="Source Sans Pro"/>
                  <a:ea typeface="Source Sans Pro"/>
                </a:rPr>
                <a:t>Standardized process for positive HCID screening</a:t>
              </a:r>
            </a:p>
          </p:txBody>
        </p:sp>
      </p:grpSp>
      <p:grpSp>
        <p:nvGrpSpPr>
          <p:cNvPr id="14" name="Group 13">
            <a:extLst>
              <a:ext uri="{FF2B5EF4-FFF2-40B4-BE49-F238E27FC236}">
                <a16:creationId xmlns:a16="http://schemas.microsoft.com/office/drawing/2014/main" id="{7D066036-EB87-CDDA-DDFE-B53613EB55F7}"/>
              </a:ext>
            </a:extLst>
          </p:cNvPr>
          <p:cNvGrpSpPr/>
          <p:nvPr/>
        </p:nvGrpSpPr>
        <p:grpSpPr>
          <a:xfrm>
            <a:off x="285398" y="3367836"/>
            <a:ext cx="8581977" cy="961985"/>
            <a:chOff x="4812363" y="3395950"/>
            <a:chExt cx="8581977" cy="961985"/>
          </a:xfrm>
        </p:grpSpPr>
        <p:sp>
          <p:nvSpPr>
            <p:cNvPr id="12" name="Rectangle 11">
              <a:extLst>
                <a:ext uri="{FF2B5EF4-FFF2-40B4-BE49-F238E27FC236}">
                  <a16:creationId xmlns:a16="http://schemas.microsoft.com/office/drawing/2014/main" id="{A4D03099-10E8-B461-5618-CAE32D781823}"/>
                </a:ext>
              </a:extLst>
            </p:cNvPr>
            <p:cNvSpPr/>
            <p:nvPr/>
          </p:nvSpPr>
          <p:spPr>
            <a:xfrm>
              <a:off x="4812363" y="3395950"/>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ctr"/>
            <a:lstStyle/>
            <a:p>
              <a:pPr marL="0" marR="0" lvl="0" indent="-368300" algn="l" defTabSz="684213" rtl="0" eaLnBrk="1" fontAlgn="base" latinLnBrk="0" hangingPunct="1">
                <a:lnSpc>
                  <a:spcPct val="100000"/>
                </a:lnSpc>
                <a:spcBef>
                  <a:spcPct val="20000"/>
                </a:spcBef>
                <a:spcAft>
                  <a:spcPct val="0"/>
                </a:spcAft>
                <a:buClrTx/>
                <a:buSzTx/>
                <a:buFontTx/>
                <a:buNone/>
                <a:tabLst/>
                <a:defRPr/>
              </a:pPr>
              <a:r>
                <a:rPr lang="en-US" sz="2000" b="1" kern="0">
                  <a:solidFill>
                    <a:prstClr val="white"/>
                  </a:solidFill>
                  <a:latin typeface="Source Sans Pro"/>
                  <a:ea typeface="Source Sans Pro"/>
                  <a:cs typeface="Arial"/>
                </a:rPr>
                <a:t>Isolate</a:t>
              </a:r>
              <a:endParaRPr lang="en-US" sz="20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Arial"/>
              </a:endParaRPr>
            </a:p>
          </p:txBody>
        </p:sp>
        <p:sp>
          <p:nvSpPr>
            <p:cNvPr id="13" name="Rectangle 12">
              <a:extLst>
                <a:ext uri="{FF2B5EF4-FFF2-40B4-BE49-F238E27FC236}">
                  <a16:creationId xmlns:a16="http://schemas.microsoft.com/office/drawing/2014/main" id="{E2C029FC-B1A6-5AD1-F775-E75A7A5DED91}"/>
                </a:ext>
              </a:extLst>
            </p:cNvPr>
            <p:cNvSpPr/>
            <p:nvPr/>
          </p:nvSpPr>
          <p:spPr>
            <a:xfrm>
              <a:off x="6380143" y="3395950"/>
              <a:ext cx="7014197" cy="9619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defTabSz="684213" fontAlgn="base">
                <a:spcBef>
                  <a:spcPct val="20000"/>
                </a:spcBef>
                <a:spcAft>
                  <a:spcPct val="0"/>
                </a:spcAft>
                <a:defRPr/>
              </a:pPr>
              <a:r>
                <a:rPr lang="en-US" i="1">
                  <a:solidFill>
                    <a:prstClr val="black"/>
                  </a:solidFill>
                  <a:latin typeface="Source Sans Pro"/>
                  <a:ea typeface="Source Sans Pro"/>
                </a:rPr>
                <a:t>Patient dons mask, placed in private room</a:t>
              </a:r>
            </a:p>
            <a:p>
              <a:pPr defTabSz="684213">
                <a:spcBef>
                  <a:spcPct val="20000"/>
                </a:spcBef>
                <a:spcAft>
                  <a:spcPct val="0"/>
                </a:spcAft>
                <a:defRPr/>
              </a:pPr>
              <a:r>
                <a:rPr lang="en-US" i="1">
                  <a:solidFill>
                    <a:prstClr val="black"/>
                  </a:solidFill>
                  <a:latin typeface="Source Sans Pro"/>
                  <a:ea typeface="Source Sans Pro"/>
                </a:rPr>
                <a:t>PPE for staff</a:t>
              </a:r>
            </a:p>
            <a:p>
              <a:pPr defTabSz="684213">
                <a:spcBef>
                  <a:spcPct val="20000"/>
                </a:spcBef>
                <a:spcAft>
                  <a:spcPct val="0"/>
                </a:spcAft>
                <a:defRPr/>
              </a:pPr>
              <a:r>
                <a:rPr lang="en-US" i="1">
                  <a:solidFill>
                    <a:prstClr val="black"/>
                  </a:solidFill>
                  <a:latin typeface="Source Sans Pro"/>
                  <a:ea typeface="Source Sans Pro"/>
                </a:rPr>
                <a:t>Waste management</a:t>
              </a:r>
              <a:endParaRPr lang="en-US" i="1">
                <a:solidFill>
                  <a:prstClr val="black"/>
                </a:solidFill>
                <a:latin typeface="Source Sans Pro" panose="020B0503030403020204" pitchFamily="34" charset="0"/>
                <a:ea typeface="Source Sans Pro" panose="020B0503030403020204" pitchFamily="34" charset="0"/>
              </a:endParaRPr>
            </a:p>
          </p:txBody>
        </p:sp>
      </p:grpSp>
      <p:grpSp>
        <p:nvGrpSpPr>
          <p:cNvPr id="18" name="Group 17">
            <a:extLst>
              <a:ext uri="{FF2B5EF4-FFF2-40B4-BE49-F238E27FC236}">
                <a16:creationId xmlns:a16="http://schemas.microsoft.com/office/drawing/2014/main" id="{E7DA18BA-769D-0D7A-7EE7-1EE4953E8C2D}"/>
              </a:ext>
            </a:extLst>
          </p:cNvPr>
          <p:cNvGrpSpPr/>
          <p:nvPr/>
        </p:nvGrpSpPr>
        <p:grpSpPr>
          <a:xfrm>
            <a:off x="285398" y="4422011"/>
            <a:ext cx="8581977" cy="961985"/>
            <a:chOff x="4812363" y="4733879"/>
            <a:chExt cx="8581977" cy="961985"/>
          </a:xfrm>
        </p:grpSpPr>
        <p:sp>
          <p:nvSpPr>
            <p:cNvPr id="16" name="Rectangle 15">
              <a:extLst>
                <a:ext uri="{FF2B5EF4-FFF2-40B4-BE49-F238E27FC236}">
                  <a16:creationId xmlns:a16="http://schemas.microsoft.com/office/drawing/2014/main" id="{E9B6F2CA-3059-E252-A238-C0A4431E4DBA}"/>
                </a:ext>
              </a:extLst>
            </p:cNvPr>
            <p:cNvSpPr/>
            <p:nvPr/>
          </p:nvSpPr>
          <p:spPr>
            <a:xfrm>
              <a:off x="4812363" y="4733879"/>
              <a:ext cx="1496109" cy="96198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ctr"/>
            <a:lstStyle/>
            <a:p>
              <a:pPr marL="0" marR="0" lvl="0" indent="-368300" algn="l" defTabSz="684213">
                <a:lnSpc>
                  <a:spcPct val="100000"/>
                </a:lnSpc>
                <a:spcBef>
                  <a:spcPct val="20000"/>
                </a:spcBef>
                <a:spcAft>
                  <a:spcPct val="0"/>
                </a:spcAft>
                <a:buNone/>
                <a:tabLst/>
                <a:defRPr/>
              </a:pPr>
              <a:r>
                <a:rPr lang="en-US" sz="2000" b="1" kern="0">
                  <a:solidFill>
                    <a:prstClr val="white"/>
                  </a:solidFill>
                  <a:latin typeface="Source Sans Pro"/>
                  <a:ea typeface="Source Sans Pro"/>
                  <a:cs typeface="Arial"/>
                </a:rPr>
                <a:t>Inform</a:t>
              </a:r>
              <a:endParaRPr lang="en-US"/>
            </a:p>
          </p:txBody>
        </p:sp>
        <p:sp>
          <p:nvSpPr>
            <p:cNvPr id="17" name="Rectangle 16">
              <a:extLst>
                <a:ext uri="{FF2B5EF4-FFF2-40B4-BE49-F238E27FC236}">
                  <a16:creationId xmlns:a16="http://schemas.microsoft.com/office/drawing/2014/main" id="{90DA9ACE-D54F-6A05-215F-EBA01E09DCE7}"/>
                </a:ext>
              </a:extLst>
            </p:cNvPr>
            <p:cNvSpPr/>
            <p:nvPr/>
          </p:nvSpPr>
          <p:spPr>
            <a:xfrm>
              <a:off x="6380143" y="4733879"/>
              <a:ext cx="7014197" cy="8918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defTabSz="684213" fontAlgn="base">
                <a:spcBef>
                  <a:spcPct val="20000"/>
                </a:spcBef>
                <a:spcAft>
                  <a:spcPct val="0"/>
                </a:spcAft>
                <a:defRPr/>
              </a:pPr>
              <a:r>
                <a:rPr lang="en-US" i="1">
                  <a:solidFill>
                    <a:prstClr val="black"/>
                  </a:solidFill>
                  <a:latin typeface="Source Sans Pro"/>
                  <a:ea typeface="Source Sans Pro"/>
                </a:rPr>
                <a:t>Organizational workflow Chain of Command</a:t>
              </a:r>
              <a:endParaRPr kumimoji="0" lang="en-US" sz="18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grpSp>
    </p:spTree>
    <p:extLst>
      <p:ext uri="{BB962C8B-B14F-4D97-AF65-F5344CB8AC3E}">
        <p14:creationId xmlns:p14="http://schemas.microsoft.com/office/powerpoint/2010/main" val="363414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56E98A-3C6F-FA49-A9BD-C7EB475D3A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77294-D2AB-0B26-EFCC-2CFFDD9827E2}"/>
              </a:ext>
            </a:extLst>
          </p:cNvPr>
          <p:cNvSpPr>
            <a:spLocks noGrp="1"/>
          </p:cNvSpPr>
          <p:nvPr>
            <p:ph type="title"/>
          </p:nvPr>
        </p:nvSpPr>
        <p:spPr>
          <a:xfrm>
            <a:off x="1468815" y="503852"/>
            <a:ext cx="9150675" cy="1427585"/>
          </a:xfrm>
        </p:spPr>
        <p:txBody>
          <a:bodyPr/>
          <a:lstStyle/>
          <a:p>
            <a:r>
              <a:rPr lang="en-ZA">
                <a:ea typeface="+mj-lt"/>
                <a:cs typeface="+mj-lt"/>
              </a:rPr>
              <a:t>Identify, </a:t>
            </a:r>
            <a:r>
              <a:rPr lang="en-ZA">
                <a:solidFill>
                  <a:schemeClr val="bg2">
                    <a:lumMod val="90000"/>
                  </a:schemeClr>
                </a:solidFill>
                <a:ea typeface="+mj-lt"/>
                <a:cs typeface="+mj-lt"/>
              </a:rPr>
              <a:t>Isolate, Inform</a:t>
            </a:r>
            <a:endParaRPr lang="en-US">
              <a:solidFill>
                <a:schemeClr val="bg2">
                  <a:lumMod val="90000"/>
                </a:schemeClr>
              </a:solidFill>
            </a:endParaRPr>
          </a:p>
        </p:txBody>
      </p:sp>
      <p:sp>
        <p:nvSpPr>
          <p:cNvPr id="3" name="Content Placeholder 2">
            <a:extLst>
              <a:ext uri="{FF2B5EF4-FFF2-40B4-BE49-F238E27FC236}">
                <a16:creationId xmlns:a16="http://schemas.microsoft.com/office/drawing/2014/main" id="{C7CCBE6D-20C0-2826-6F9D-95D5F3B35F89}"/>
              </a:ext>
            </a:extLst>
          </p:cNvPr>
          <p:cNvSpPr>
            <a:spLocks noGrp="1"/>
          </p:cNvSpPr>
          <p:nvPr>
            <p:ph sz="quarter" idx="12"/>
          </p:nvPr>
        </p:nvSpPr>
        <p:spPr>
          <a:xfrm>
            <a:off x="1450152" y="2108722"/>
            <a:ext cx="10162062" cy="3696655"/>
          </a:xfrm>
        </p:spPr>
        <p:txBody>
          <a:bodyPr vert="horz" lIns="0" tIns="0" rIns="0" bIns="0" rtlCol="0" anchor="t">
            <a:normAutofit/>
          </a:bodyPr>
          <a:lstStyle/>
          <a:p>
            <a:pPr marL="0" indent="0">
              <a:buNone/>
            </a:pPr>
            <a:r>
              <a:rPr lang="en-US" sz="2400">
                <a:latin typeface="+mj-lt"/>
              </a:rPr>
              <a:t>How do you determine where the outbreaks are? Here are some resources </a:t>
            </a:r>
          </a:p>
          <a:p>
            <a:r>
              <a:rPr lang="en-US" sz="2400">
                <a:latin typeface="+mj-lt"/>
              </a:rPr>
              <a:t>CDC Travel Health Notices - </a:t>
            </a:r>
            <a:r>
              <a:rPr lang="en-US" sz="2400">
                <a:latin typeface="+mj-lt"/>
                <a:hlinkClick r:id="rId4"/>
              </a:rPr>
              <a:t>https://wwwnc.cdc.gov/travel/notices</a:t>
            </a:r>
            <a:r>
              <a:rPr lang="en-US" sz="2400">
                <a:latin typeface="+mj-lt"/>
              </a:rPr>
              <a:t> </a:t>
            </a:r>
          </a:p>
          <a:p>
            <a:r>
              <a:rPr lang="en-US" sz="2400">
                <a:latin typeface="+mj-lt"/>
              </a:rPr>
              <a:t>WHO Disease Outbreak News (DONs) - </a:t>
            </a:r>
            <a:r>
              <a:rPr lang="en-US" sz="2400">
                <a:latin typeface="+mj-lt"/>
                <a:hlinkClick r:id="rId5"/>
              </a:rPr>
              <a:t>https://www.who.int/emergencies/disease-outbreak-news</a:t>
            </a:r>
            <a:r>
              <a:rPr lang="en-US" sz="2400">
                <a:latin typeface="+mj-lt"/>
              </a:rPr>
              <a:t> </a:t>
            </a:r>
          </a:p>
          <a:p>
            <a:r>
              <a:rPr lang="en-US" sz="2400">
                <a:latin typeface="+mj-lt"/>
              </a:rPr>
              <a:t>NYC Health &amp; Hospitals Travel Screening Country List - </a:t>
            </a:r>
            <a:r>
              <a:rPr lang="en-US" sz="2400">
                <a:latin typeface="+mj-lt"/>
                <a:hlinkClick r:id="rId6"/>
              </a:rPr>
              <a:t>https://www.nychealthandhospitals.org/institute-for-disease-and-disaster-management/travel-and-exposure-screening-resources/</a:t>
            </a:r>
            <a:r>
              <a:rPr lang="en-US" sz="2400">
                <a:latin typeface="+mj-lt"/>
              </a:rPr>
              <a:t> </a:t>
            </a:r>
          </a:p>
          <a:p>
            <a:pPr marL="0" indent="0">
              <a:buNone/>
            </a:pPr>
            <a:endParaRPr lang="en-US" sz="2400" b="1">
              <a:solidFill>
                <a:schemeClr val="tx2"/>
              </a:solidFill>
            </a:endParaRPr>
          </a:p>
          <a:p>
            <a:pPr marL="0" indent="0">
              <a:buNone/>
            </a:pPr>
            <a:endParaRPr lang="en-US" sz="2400" b="1">
              <a:solidFill>
                <a:schemeClr val="tx2"/>
              </a:solidFill>
            </a:endParaRPr>
          </a:p>
          <a:p>
            <a:pPr marL="0" indent="0">
              <a:buNone/>
            </a:pPr>
            <a:endParaRPr lang="en-US" b="1">
              <a:solidFill>
                <a:schemeClr val="tx2"/>
              </a:solidFill>
            </a:endParaRPr>
          </a:p>
          <a:p>
            <a:pPr marL="0" indent="0">
              <a:buNone/>
            </a:pPr>
            <a:endParaRPr lang="en-US" sz="2400" b="1">
              <a:solidFill>
                <a:schemeClr val="tx2"/>
              </a:solidFill>
            </a:endParaRPr>
          </a:p>
        </p:txBody>
      </p:sp>
      <p:sp>
        <p:nvSpPr>
          <p:cNvPr id="4" name="Slide Number Placeholder 3">
            <a:extLst>
              <a:ext uri="{FF2B5EF4-FFF2-40B4-BE49-F238E27FC236}">
                <a16:creationId xmlns:a16="http://schemas.microsoft.com/office/drawing/2014/main" id="{A3E4AC9C-B64A-E8C0-C416-69FA4AF0E94B}"/>
              </a:ext>
            </a:extLst>
          </p:cNvPr>
          <p:cNvSpPr>
            <a:spLocks noGrp="1"/>
          </p:cNvSpPr>
          <p:nvPr>
            <p:ph type="sldNum" sz="quarter" idx="15"/>
          </p:nvPr>
        </p:nvSpPr>
        <p:spPr/>
        <p:txBody>
          <a:bodyPr/>
          <a:lstStyle/>
          <a:p>
            <a:fld id="{18D65601-5AE2-46FC-B138-694DDD2B510D}" type="slidenum">
              <a:rPr lang="en-US" smtClean="0"/>
              <a:pPr/>
              <a:t>43</a:t>
            </a:fld>
            <a:endParaRPr lang="en-US"/>
          </a:p>
        </p:txBody>
      </p:sp>
      <p:pic>
        <p:nvPicPr>
          <p:cNvPr id="5" name="Picture 4">
            <a:extLst>
              <a:ext uri="{FF2B5EF4-FFF2-40B4-BE49-F238E27FC236}">
                <a16:creationId xmlns:a16="http://schemas.microsoft.com/office/drawing/2014/main" id="{45C267F7-1607-709D-2033-68D9EC075B41}"/>
              </a:ext>
            </a:extLst>
          </p:cNvPr>
          <p:cNvPicPr>
            <a:picLocks noChangeAspect="1"/>
          </p:cNvPicPr>
          <p:nvPr/>
        </p:nvPicPr>
        <p:blipFill>
          <a:blip r:embed="rId7"/>
          <a:stretch>
            <a:fillRect/>
          </a:stretch>
        </p:blipFill>
        <p:spPr>
          <a:xfrm>
            <a:off x="7219507" y="5943601"/>
            <a:ext cx="4392707" cy="670919"/>
          </a:xfrm>
          <a:prstGeom prst="rect">
            <a:avLst/>
          </a:prstGeom>
        </p:spPr>
      </p:pic>
    </p:spTree>
    <p:custDataLst>
      <p:tags r:id="rId1"/>
    </p:custDataLst>
    <p:extLst>
      <p:ext uri="{BB962C8B-B14F-4D97-AF65-F5344CB8AC3E}">
        <p14:creationId xmlns:p14="http://schemas.microsoft.com/office/powerpoint/2010/main" val="517299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083C3C-4CD5-ECD6-2B4E-6585CA5B5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82E8E-A3A0-E2E5-67DE-7D8C522A00D5}"/>
              </a:ext>
            </a:extLst>
          </p:cNvPr>
          <p:cNvSpPr>
            <a:spLocks noGrp="1"/>
          </p:cNvSpPr>
          <p:nvPr>
            <p:ph type="title"/>
          </p:nvPr>
        </p:nvSpPr>
        <p:spPr>
          <a:xfrm>
            <a:off x="1468815" y="503852"/>
            <a:ext cx="9150675" cy="1427585"/>
          </a:xfrm>
        </p:spPr>
        <p:txBody>
          <a:bodyPr/>
          <a:lstStyle/>
          <a:p>
            <a:r>
              <a:rPr lang="en-ZA">
                <a:ea typeface="+mj-lt"/>
                <a:cs typeface="+mj-lt"/>
              </a:rPr>
              <a:t>Identify, </a:t>
            </a:r>
            <a:r>
              <a:rPr lang="en-ZA">
                <a:solidFill>
                  <a:schemeClr val="bg2">
                    <a:lumMod val="90000"/>
                  </a:schemeClr>
                </a:solidFill>
                <a:ea typeface="+mj-lt"/>
                <a:cs typeface="+mj-lt"/>
              </a:rPr>
              <a:t>Isolate, Inform</a:t>
            </a:r>
            <a:endParaRPr lang="en-US">
              <a:solidFill>
                <a:schemeClr val="bg2">
                  <a:lumMod val="90000"/>
                </a:schemeClr>
              </a:solidFill>
            </a:endParaRPr>
          </a:p>
        </p:txBody>
      </p:sp>
      <p:sp>
        <p:nvSpPr>
          <p:cNvPr id="3" name="Content Placeholder 2">
            <a:extLst>
              <a:ext uri="{FF2B5EF4-FFF2-40B4-BE49-F238E27FC236}">
                <a16:creationId xmlns:a16="http://schemas.microsoft.com/office/drawing/2014/main" id="{A8C5B59C-92EF-96CB-AEB9-0C325502DD37}"/>
              </a:ext>
            </a:extLst>
          </p:cNvPr>
          <p:cNvSpPr>
            <a:spLocks noGrp="1"/>
          </p:cNvSpPr>
          <p:nvPr>
            <p:ph sz="quarter" idx="12"/>
          </p:nvPr>
        </p:nvSpPr>
        <p:spPr>
          <a:xfrm>
            <a:off x="1450152" y="2108722"/>
            <a:ext cx="10162062" cy="3696655"/>
          </a:xfrm>
        </p:spPr>
        <p:txBody>
          <a:bodyPr vert="horz" lIns="0" tIns="0" rIns="0" bIns="0" rtlCol="0" anchor="t">
            <a:normAutofit/>
          </a:bodyPr>
          <a:lstStyle/>
          <a:p>
            <a:pPr marL="0" indent="0">
              <a:spcAft>
                <a:spcPts val="0"/>
              </a:spcAft>
              <a:buNone/>
              <a:defRPr/>
            </a:pPr>
            <a:r>
              <a:rPr lang="en-US" sz="2400">
                <a:latin typeface="+mj-lt"/>
              </a:rPr>
              <a:t>Another resource to look for current threats is the </a:t>
            </a:r>
            <a:r>
              <a:rPr lang="en-US" sz="2400" b="1">
                <a:latin typeface="+mj-lt"/>
              </a:rPr>
              <a:t>Biothreats Emergence, Analysis and Communications Network (BEACON) </a:t>
            </a:r>
            <a:r>
              <a:rPr lang="en-US" sz="2400">
                <a:latin typeface="+mj-lt"/>
                <a:hlinkClick r:id="rId4"/>
              </a:rPr>
              <a:t>https://www.bu.edu/ceid/projects-partnerships/beacon/</a:t>
            </a:r>
            <a:r>
              <a:rPr lang="en-US" sz="2400">
                <a:latin typeface="+mj-lt"/>
              </a:rPr>
              <a:t> </a:t>
            </a:r>
          </a:p>
          <a:p>
            <a:pPr marL="0" indent="0">
              <a:spcAft>
                <a:spcPts val="0"/>
              </a:spcAft>
              <a:buNone/>
              <a:defRPr/>
            </a:pPr>
            <a:r>
              <a:rPr lang="en-US" sz="2400">
                <a:latin typeface="+mj-lt"/>
              </a:rPr>
              <a:t>  </a:t>
            </a:r>
          </a:p>
          <a:p>
            <a:pPr marL="0" indent="0">
              <a:spcAft>
                <a:spcPts val="0"/>
              </a:spcAft>
              <a:buNone/>
              <a:defRPr/>
            </a:pPr>
            <a:r>
              <a:rPr lang="en-US" sz="2400">
                <a:latin typeface="+mj-lt"/>
              </a:rPr>
              <a:t>BEACON is a first-of-its-kind, open-source global surveillance platform built to detect emerging infectious diseases in near real time, worldwide. The platform merges the power of artificial intelligence (AI) with a global network of human subject matter experts to provide fast, verified alerts to potential outbreaks. </a:t>
            </a:r>
          </a:p>
          <a:p>
            <a:pPr marL="0" indent="0">
              <a:buNone/>
            </a:pPr>
            <a:endParaRPr lang="en-US" sz="2400" b="1">
              <a:solidFill>
                <a:schemeClr val="tx2"/>
              </a:solidFill>
            </a:endParaRPr>
          </a:p>
          <a:p>
            <a:pPr marL="0" indent="0">
              <a:buNone/>
            </a:pPr>
            <a:endParaRPr lang="en-US" sz="2400" b="1">
              <a:solidFill>
                <a:schemeClr val="tx2"/>
              </a:solidFill>
            </a:endParaRPr>
          </a:p>
          <a:p>
            <a:pPr marL="0" indent="0">
              <a:buNone/>
            </a:pPr>
            <a:endParaRPr lang="en-US" b="1">
              <a:solidFill>
                <a:schemeClr val="tx2"/>
              </a:solidFill>
            </a:endParaRPr>
          </a:p>
          <a:p>
            <a:pPr marL="0" indent="0">
              <a:buNone/>
            </a:pPr>
            <a:endParaRPr lang="en-US" sz="2400" b="1">
              <a:solidFill>
                <a:schemeClr val="tx2"/>
              </a:solidFill>
            </a:endParaRPr>
          </a:p>
        </p:txBody>
      </p:sp>
      <p:sp>
        <p:nvSpPr>
          <p:cNvPr id="4" name="Slide Number Placeholder 3">
            <a:extLst>
              <a:ext uri="{FF2B5EF4-FFF2-40B4-BE49-F238E27FC236}">
                <a16:creationId xmlns:a16="http://schemas.microsoft.com/office/drawing/2014/main" id="{70CF2409-BD2B-8325-D9DA-D62FCF4674EB}"/>
              </a:ext>
            </a:extLst>
          </p:cNvPr>
          <p:cNvSpPr>
            <a:spLocks noGrp="1"/>
          </p:cNvSpPr>
          <p:nvPr>
            <p:ph type="sldNum" sz="quarter" idx="15"/>
          </p:nvPr>
        </p:nvSpPr>
        <p:spPr/>
        <p:txBody>
          <a:bodyPr/>
          <a:lstStyle/>
          <a:p>
            <a:fld id="{18D65601-5AE2-46FC-B138-694DDD2B510D}" type="slidenum">
              <a:rPr lang="en-US" smtClean="0"/>
              <a:pPr/>
              <a:t>44</a:t>
            </a:fld>
            <a:endParaRPr lang="en-US"/>
          </a:p>
        </p:txBody>
      </p:sp>
      <p:pic>
        <p:nvPicPr>
          <p:cNvPr id="5" name="Picture 4">
            <a:extLst>
              <a:ext uri="{FF2B5EF4-FFF2-40B4-BE49-F238E27FC236}">
                <a16:creationId xmlns:a16="http://schemas.microsoft.com/office/drawing/2014/main" id="{EBCEB7F4-AB63-83BC-9008-55AD21A0358F}"/>
              </a:ext>
            </a:extLst>
          </p:cNvPr>
          <p:cNvPicPr>
            <a:picLocks noChangeAspect="1"/>
          </p:cNvPicPr>
          <p:nvPr/>
        </p:nvPicPr>
        <p:blipFill>
          <a:blip r:embed="rId5"/>
          <a:stretch>
            <a:fillRect/>
          </a:stretch>
        </p:blipFill>
        <p:spPr>
          <a:xfrm>
            <a:off x="7219507" y="5943601"/>
            <a:ext cx="4392707" cy="670919"/>
          </a:xfrm>
          <a:prstGeom prst="rect">
            <a:avLst/>
          </a:prstGeom>
        </p:spPr>
      </p:pic>
      <p:pic>
        <p:nvPicPr>
          <p:cNvPr id="7" name="Picture 6" descr="A close up of a sign&#10;&#10;AI-generated content may be incorrect.">
            <a:extLst>
              <a:ext uri="{FF2B5EF4-FFF2-40B4-BE49-F238E27FC236}">
                <a16:creationId xmlns:a16="http://schemas.microsoft.com/office/drawing/2014/main" id="{166DDB88-E434-FCA7-3386-0C67C471FD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1183" y="326567"/>
            <a:ext cx="5378664" cy="1244073"/>
          </a:xfrm>
          <a:prstGeom prst="rect">
            <a:avLst/>
          </a:prstGeom>
        </p:spPr>
      </p:pic>
    </p:spTree>
    <p:custDataLst>
      <p:tags r:id="rId1"/>
    </p:custDataLst>
    <p:extLst>
      <p:ext uri="{BB962C8B-B14F-4D97-AF65-F5344CB8AC3E}">
        <p14:creationId xmlns:p14="http://schemas.microsoft.com/office/powerpoint/2010/main" val="2423976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D9A85E-C710-5406-0A23-16C821514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C203E3-6D61-7008-0203-170D7884A421}"/>
              </a:ext>
            </a:extLst>
          </p:cNvPr>
          <p:cNvSpPr>
            <a:spLocks noGrp="1"/>
          </p:cNvSpPr>
          <p:nvPr>
            <p:ph type="title"/>
          </p:nvPr>
        </p:nvSpPr>
        <p:spPr>
          <a:xfrm>
            <a:off x="1468815" y="503852"/>
            <a:ext cx="9150675" cy="1427585"/>
          </a:xfrm>
        </p:spPr>
        <p:txBody>
          <a:bodyPr/>
          <a:lstStyle/>
          <a:p>
            <a:r>
              <a:rPr lang="en-ZA">
                <a:ea typeface="+mj-lt"/>
                <a:cs typeface="+mj-lt"/>
              </a:rPr>
              <a:t>Identify, </a:t>
            </a:r>
            <a:r>
              <a:rPr lang="en-ZA">
                <a:solidFill>
                  <a:schemeClr val="bg2">
                    <a:lumMod val="90000"/>
                  </a:schemeClr>
                </a:solidFill>
                <a:ea typeface="+mj-lt"/>
                <a:cs typeface="+mj-lt"/>
              </a:rPr>
              <a:t>Isolate, Inform</a:t>
            </a:r>
            <a:endParaRPr lang="en-US">
              <a:solidFill>
                <a:schemeClr val="bg2">
                  <a:lumMod val="90000"/>
                </a:schemeClr>
              </a:solidFill>
            </a:endParaRPr>
          </a:p>
        </p:txBody>
      </p:sp>
      <p:sp>
        <p:nvSpPr>
          <p:cNvPr id="3" name="Content Placeholder 2">
            <a:extLst>
              <a:ext uri="{FF2B5EF4-FFF2-40B4-BE49-F238E27FC236}">
                <a16:creationId xmlns:a16="http://schemas.microsoft.com/office/drawing/2014/main" id="{8EBE3596-E28E-22A7-968B-A788F7F2C250}"/>
              </a:ext>
            </a:extLst>
          </p:cNvPr>
          <p:cNvSpPr>
            <a:spLocks noGrp="1"/>
          </p:cNvSpPr>
          <p:nvPr>
            <p:ph sz="quarter" idx="12"/>
          </p:nvPr>
        </p:nvSpPr>
        <p:spPr>
          <a:xfrm>
            <a:off x="1450152" y="2108722"/>
            <a:ext cx="9169337" cy="3696655"/>
          </a:xfrm>
        </p:spPr>
        <p:txBody>
          <a:bodyPr vert="horz" lIns="0" tIns="0" rIns="0" bIns="0" rtlCol="0" anchor="t">
            <a:normAutofit/>
          </a:bodyPr>
          <a:lstStyle/>
          <a:p>
            <a:pPr>
              <a:buNone/>
            </a:pPr>
            <a:r>
              <a:rPr lang="en-US" sz="2400">
                <a:latin typeface="+mj-lt"/>
                <a:ea typeface="+mn-lt"/>
                <a:cs typeface="+mn-lt"/>
              </a:rPr>
              <a:t>The initial step is to promptly identify patients who may have a high-consequence infectious disease. </a:t>
            </a:r>
            <a:endParaRPr lang="en-US">
              <a:latin typeface="+mj-lt"/>
              <a:ea typeface="+mn-lt"/>
              <a:cs typeface="+mn-lt"/>
            </a:endParaRPr>
          </a:p>
          <a:p>
            <a:pPr>
              <a:buNone/>
            </a:pPr>
            <a:r>
              <a:rPr lang="en-US" sz="2400">
                <a:latin typeface="+mj-lt"/>
                <a:ea typeface="+mn-lt"/>
                <a:cs typeface="+mn-lt"/>
              </a:rPr>
              <a:t>The key is to screen for specific symptoms and epidemiologic risk factors, such as recent travel history or contact with known cases.</a:t>
            </a:r>
            <a:endParaRPr lang="en-US">
              <a:latin typeface="+mj-lt"/>
            </a:endParaRPr>
          </a:p>
          <a:p>
            <a:pPr marL="0" indent="0">
              <a:buNone/>
            </a:pPr>
            <a:endParaRPr lang="en-US" sz="2400" b="1">
              <a:solidFill>
                <a:schemeClr val="tx2"/>
              </a:solidFill>
            </a:endParaRPr>
          </a:p>
          <a:p>
            <a:pPr marL="0" indent="0">
              <a:buNone/>
            </a:pPr>
            <a:endParaRPr lang="en-US" sz="2400" b="1">
              <a:solidFill>
                <a:schemeClr val="tx2"/>
              </a:solidFill>
            </a:endParaRPr>
          </a:p>
          <a:p>
            <a:pPr marL="0" indent="0">
              <a:buNone/>
            </a:pPr>
            <a:endParaRPr lang="en-US" b="1">
              <a:solidFill>
                <a:schemeClr val="tx2"/>
              </a:solidFill>
            </a:endParaRPr>
          </a:p>
          <a:p>
            <a:pPr marL="0" indent="0">
              <a:buNone/>
            </a:pPr>
            <a:endParaRPr lang="en-US" sz="2400" b="1">
              <a:solidFill>
                <a:schemeClr val="tx2"/>
              </a:solidFill>
            </a:endParaRPr>
          </a:p>
        </p:txBody>
      </p:sp>
      <p:sp>
        <p:nvSpPr>
          <p:cNvPr id="4" name="Slide Number Placeholder 3">
            <a:extLst>
              <a:ext uri="{FF2B5EF4-FFF2-40B4-BE49-F238E27FC236}">
                <a16:creationId xmlns:a16="http://schemas.microsoft.com/office/drawing/2014/main" id="{379BB389-D84B-A85B-8B26-72AD7431A551}"/>
              </a:ext>
            </a:extLst>
          </p:cNvPr>
          <p:cNvSpPr>
            <a:spLocks noGrp="1"/>
          </p:cNvSpPr>
          <p:nvPr>
            <p:ph type="sldNum" sz="quarter" idx="15"/>
          </p:nvPr>
        </p:nvSpPr>
        <p:spPr/>
        <p:txBody>
          <a:bodyPr/>
          <a:lstStyle/>
          <a:p>
            <a:fld id="{18D65601-5AE2-46FC-B138-694DDD2B510D}" type="slidenum">
              <a:rPr lang="en-US" smtClean="0"/>
              <a:pPr/>
              <a:t>45</a:t>
            </a:fld>
            <a:endParaRPr lang="en-US"/>
          </a:p>
        </p:txBody>
      </p:sp>
      <p:pic>
        <p:nvPicPr>
          <p:cNvPr id="5" name="Picture 4">
            <a:extLst>
              <a:ext uri="{FF2B5EF4-FFF2-40B4-BE49-F238E27FC236}">
                <a16:creationId xmlns:a16="http://schemas.microsoft.com/office/drawing/2014/main" id="{33FE1044-C58F-33DA-D447-1B51236295E8}"/>
              </a:ext>
            </a:extLst>
          </p:cNvPr>
          <p:cNvPicPr>
            <a:picLocks noChangeAspect="1"/>
          </p:cNvPicPr>
          <p:nvPr/>
        </p:nvPicPr>
        <p:blipFill>
          <a:blip r:embed="rId4"/>
          <a:stretch>
            <a:fillRect/>
          </a:stretch>
        </p:blipFill>
        <p:spPr>
          <a:xfrm>
            <a:off x="7219507" y="5943601"/>
            <a:ext cx="4392707" cy="670919"/>
          </a:xfrm>
          <a:prstGeom prst="rect">
            <a:avLst/>
          </a:prstGeom>
        </p:spPr>
      </p:pic>
    </p:spTree>
    <p:custDataLst>
      <p:tags r:id="rId1"/>
    </p:custDataLst>
    <p:extLst>
      <p:ext uri="{BB962C8B-B14F-4D97-AF65-F5344CB8AC3E}">
        <p14:creationId xmlns:p14="http://schemas.microsoft.com/office/powerpoint/2010/main" val="1112072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852E5F-A8F0-5EE0-5FF6-6E1D80297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E9191D-41E9-F364-FC5D-7D9EB89B5C1F}"/>
              </a:ext>
            </a:extLst>
          </p:cNvPr>
          <p:cNvSpPr>
            <a:spLocks noGrp="1"/>
          </p:cNvSpPr>
          <p:nvPr>
            <p:ph type="title"/>
          </p:nvPr>
        </p:nvSpPr>
        <p:spPr>
          <a:xfrm>
            <a:off x="1468815" y="503852"/>
            <a:ext cx="9150675" cy="1427585"/>
          </a:xfrm>
        </p:spPr>
        <p:txBody>
          <a:bodyPr/>
          <a:lstStyle/>
          <a:p>
            <a:r>
              <a:rPr lang="en-ZA">
                <a:ea typeface="+mj-lt"/>
                <a:cs typeface="+mj-lt"/>
              </a:rPr>
              <a:t>Identify, </a:t>
            </a:r>
            <a:r>
              <a:rPr lang="en-ZA">
                <a:solidFill>
                  <a:schemeClr val="bg2">
                    <a:lumMod val="90000"/>
                  </a:schemeClr>
                </a:solidFill>
                <a:ea typeface="+mj-lt"/>
                <a:cs typeface="+mj-lt"/>
              </a:rPr>
              <a:t>Isolate, Inform</a:t>
            </a:r>
            <a:endParaRPr lang="en-US">
              <a:solidFill>
                <a:schemeClr val="bg2">
                  <a:lumMod val="90000"/>
                </a:schemeClr>
              </a:solidFill>
            </a:endParaRPr>
          </a:p>
        </p:txBody>
      </p:sp>
      <p:sp>
        <p:nvSpPr>
          <p:cNvPr id="3" name="Content Placeholder 2">
            <a:extLst>
              <a:ext uri="{FF2B5EF4-FFF2-40B4-BE49-F238E27FC236}">
                <a16:creationId xmlns:a16="http://schemas.microsoft.com/office/drawing/2014/main" id="{746D8194-D8CE-1F76-852E-A457117B83BC}"/>
              </a:ext>
            </a:extLst>
          </p:cNvPr>
          <p:cNvSpPr>
            <a:spLocks noGrp="1"/>
          </p:cNvSpPr>
          <p:nvPr>
            <p:ph sz="quarter" idx="12"/>
          </p:nvPr>
        </p:nvSpPr>
        <p:spPr>
          <a:xfrm>
            <a:off x="7789286" y="1840376"/>
            <a:ext cx="3822928" cy="2361234"/>
          </a:xfrm>
        </p:spPr>
        <p:txBody>
          <a:bodyPr vert="horz" lIns="0" tIns="0" rIns="0" bIns="0" rtlCol="0" anchor="t">
            <a:normAutofit/>
          </a:bodyPr>
          <a:lstStyle/>
          <a:p>
            <a:pPr>
              <a:buNone/>
            </a:pPr>
            <a:r>
              <a:rPr lang="en-US" sz="2400">
                <a:latin typeface="+mj-lt"/>
                <a:ea typeface="+mn-lt"/>
                <a:cs typeface="+mn-lt"/>
              </a:rPr>
              <a:t>Utilize the electronic healthcare record</a:t>
            </a:r>
          </a:p>
          <a:p>
            <a:pPr lvl="1"/>
            <a:r>
              <a:rPr lang="en-US" sz="2400">
                <a:latin typeface="+mj-lt"/>
                <a:ea typeface="+mn-lt"/>
                <a:cs typeface="+mn-lt"/>
              </a:rPr>
              <a:t>Standard Option</a:t>
            </a:r>
          </a:p>
          <a:p>
            <a:pPr lvl="1"/>
            <a:r>
              <a:rPr lang="en-US" sz="2400">
                <a:latin typeface="+mj-lt"/>
                <a:ea typeface="+mn-lt"/>
                <a:cs typeface="+mn-lt"/>
              </a:rPr>
              <a:t>Custom Build</a:t>
            </a:r>
          </a:p>
          <a:p>
            <a:pPr>
              <a:buNone/>
            </a:pPr>
            <a:endParaRPr lang="en-US" sz="2400">
              <a:latin typeface="+mj-lt"/>
            </a:endParaRPr>
          </a:p>
          <a:p>
            <a:pPr marL="0" indent="0">
              <a:buNone/>
            </a:pPr>
            <a:endParaRPr lang="en-US" sz="2400" b="1">
              <a:solidFill>
                <a:schemeClr val="tx2"/>
              </a:solidFill>
            </a:endParaRPr>
          </a:p>
          <a:p>
            <a:pPr marL="0" indent="0">
              <a:buNone/>
            </a:pPr>
            <a:endParaRPr lang="en-US" b="1">
              <a:solidFill>
                <a:schemeClr val="tx2"/>
              </a:solidFill>
            </a:endParaRPr>
          </a:p>
          <a:p>
            <a:pPr marL="0" indent="0">
              <a:buNone/>
            </a:pPr>
            <a:endParaRPr lang="en-US" sz="2400" b="1">
              <a:solidFill>
                <a:schemeClr val="tx2"/>
              </a:solidFill>
            </a:endParaRPr>
          </a:p>
        </p:txBody>
      </p:sp>
      <p:sp>
        <p:nvSpPr>
          <p:cNvPr id="4" name="Slide Number Placeholder 3">
            <a:extLst>
              <a:ext uri="{FF2B5EF4-FFF2-40B4-BE49-F238E27FC236}">
                <a16:creationId xmlns:a16="http://schemas.microsoft.com/office/drawing/2014/main" id="{BF244916-8F8D-838F-C18C-AC21D9236AB3}"/>
              </a:ext>
            </a:extLst>
          </p:cNvPr>
          <p:cNvSpPr>
            <a:spLocks noGrp="1"/>
          </p:cNvSpPr>
          <p:nvPr>
            <p:ph type="sldNum" sz="quarter" idx="15"/>
          </p:nvPr>
        </p:nvSpPr>
        <p:spPr/>
        <p:txBody>
          <a:bodyPr/>
          <a:lstStyle/>
          <a:p>
            <a:fld id="{18D65601-5AE2-46FC-B138-694DDD2B510D}" type="slidenum">
              <a:rPr lang="en-US" smtClean="0"/>
              <a:pPr/>
              <a:t>46</a:t>
            </a:fld>
            <a:endParaRPr lang="en-US"/>
          </a:p>
        </p:txBody>
      </p:sp>
      <p:pic>
        <p:nvPicPr>
          <p:cNvPr id="5" name="Picture 4">
            <a:extLst>
              <a:ext uri="{FF2B5EF4-FFF2-40B4-BE49-F238E27FC236}">
                <a16:creationId xmlns:a16="http://schemas.microsoft.com/office/drawing/2014/main" id="{77588F30-6B49-87EE-E820-631D86472A50}"/>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8" name="Picture 7" descr="A screenshot of a computer screen&#10;&#10;AI-generated content may be incorrect.">
            <a:extLst>
              <a:ext uri="{FF2B5EF4-FFF2-40B4-BE49-F238E27FC236}">
                <a16:creationId xmlns:a16="http://schemas.microsoft.com/office/drawing/2014/main" id="{3B809CE7-A338-10A4-16A4-60BE42D218A1}"/>
              </a:ext>
            </a:extLst>
          </p:cNvPr>
          <p:cNvPicPr>
            <a:picLocks noChangeAspect="1"/>
          </p:cNvPicPr>
          <p:nvPr/>
        </p:nvPicPr>
        <p:blipFill>
          <a:blip r:embed="rId5"/>
          <a:srcRect r="3780"/>
          <a:stretch>
            <a:fillRect/>
          </a:stretch>
        </p:blipFill>
        <p:spPr>
          <a:xfrm>
            <a:off x="1381120" y="1471177"/>
            <a:ext cx="5838388" cy="4570807"/>
          </a:xfrm>
          <a:prstGeom prst="rect">
            <a:avLst/>
          </a:prstGeom>
        </p:spPr>
      </p:pic>
    </p:spTree>
    <p:custDataLst>
      <p:tags r:id="rId1"/>
    </p:custDataLst>
    <p:extLst>
      <p:ext uri="{BB962C8B-B14F-4D97-AF65-F5344CB8AC3E}">
        <p14:creationId xmlns:p14="http://schemas.microsoft.com/office/powerpoint/2010/main" val="1102362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9FFA89-4B5B-5E65-A049-30B6BFAA5B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78ECE-68CA-BB19-0612-8C06DB62744B}"/>
              </a:ext>
            </a:extLst>
          </p:cNvPr>
          <p:cNvSpPr>
            <a:spLocks noGrp="1"/>
          </p:cNvSpPr>
          <p:nvPr>
            <p:ph type="title"/>
          </p:nvPr>
        </p:nvSpPr>
        <p:spPr>
          <a:xfrm>
            <a:off x="1468815" y="503852"/>
            <a:ext cx="9150675" cy="1427585"/>
          </a:xfrm>
        </p:spPr>
        <p:txBody>
          <a:bodyPr/>
          <a:lstStyle/>
          <a:p>
            <a:r>
              <a:rPr lang="en-ZA">
                <a:ea typeface="+mj-lt"/>
                <a:cs typeface="+mj-lt"/>
              </a:rPr>
              <a:t>Identify, </a:t>
            </a:r>
            <a:r>
              <a:rPr lang="en-ZA">
                <a:solidFill>
                  <a:schemeClr val="bg2">
                    <a:lumMod val="90000"/>
                  </a:schemeClr>
                </a:solidFill>
                <a:ea typeface="+mj-lt"/>
                <a:cs typeface="+mj-lt"/>
              </a:rPr>
              <a:t>Isolate, Inform</a:t>
            </a:r>
            <a:endParaRPr lang="en-US">
              <a:solidFill>
                <a:schemeClr val="bg2">
                  <a:lumMod val="90000"/>
                </a:schemeClr>
              </a:solidFill>
            </a:endParaRPr>
          </a:p>
        </p:txBody>
      </p:sp>
      <p:sp>
        <p:nvSpPr>
          <p:cNvPr id="4" name="Slide Number Placeholder 3">
            <a:extLst>
              <a:ext uri="{FF2B5EF4-FFF2-40B4-BE49-F238E27FC236}">
                <a16:creationId xmlns:a16="http://schemas.microsoft.com/office/drawing/2014/main" id="{DB9184F6-B2EC-2CC1-3681-253A2D212B19}"/>
              </a:ext>
            </a:extLst>
          </p:cNvPr>
          <p:cNvSpPr>
            <a:spLocks noGrp="1"/>
          </p:cNvSpPr>
          <p:nvPr>
            <p:ph type="sldNum" sz="quarter" idx="15"/>
          </p:nvPr>
        </p:nvSpPr>
        <p:spPr/>
        <p:txBody>
          <a:bodyPr/>
          <a:lstStyle/>
          <a:p>
            <a:fld id="{18D65601-5AE2-46FC-B138-694DDD2B510D}" type="slidenum">
              <a:rPr lang="en-US" smtClean="0"/>
              <a:pPr/>
              <a:t>47</a:t>
            </a:fld>
            <a:endParaRPr lang="en-US"/>
          </a:p>
        </p:txBody>
      </p:sp>
      <p:pic>
        <p:nvPicPr>
          <p:cNvPr id="5" name="Picture 4">
            <a:extLst>
              <a:ext uri="{FF2B5EF4-FFF2-40B4-BE49-F238E27FC236}">
                <a16:creationId xmlns:a16="http://schemas.microsoft.com/office/drawing/2014/main" id="{C102630B-3D8B-51EF-2C01-9F8AECF210AA}"/>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2DFA22B1-2684-27C2-F686-5CB1D1C4901F}"/>
              </a:ext>
            </a:extLst>
          </p:cNvPr>
          <p:cNvPicPr>
            <a:picLocks noChangeAspect="1"/>
          </p:cNvPicPr>
          <p:nvPr/>
        </p:nvPicPr>
        <p:blipFill>
          <a:blip r:embed="rId5"/>
          <a:stretch>
            <a:fillRect/>
          </a:stretch>
        </p:blipFill>
        <p:spPr>
          <a:xfrm>
            <a:off x="1572510" y="1817224"/>
            <a:ext cx="9957411" cy="2692125"/>
          </a:xfrm>
          <a:prstGeom prst="rect">
            <a:avLst/>
          </a:prstGeom>
        </p:spPr>
      </p:pic>
    </p:spTree>
    <p:custDataLst>
      <p:tags r:id="rId1"/>
    </p:custDataLst>
    <p:extLst>
      <p:ext uri="{BB962C8B-B14F-4D97-AF65-F5344CB8AC3E}">
        <p14:creationId xmlns:p14="http://schemas.microsoft.com/office/powerpoint/2010/main" val="696418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763-5499-B060-C07F-7211CD37BE45}"/>
              </a:ext>
            </a:extLst>
          </p:cNvPr>
          <p:cNvSpPr>
            <a:spLocks noGrp="1"/>
          </p:cNvSpPr>
          <p:nvPr>
            <p:ph type="title"/>
          </p:nvPr>
        </p:nvSpPr>
        <p:spPr/>
        <p:txBody>
          <a:bodyPr/>
          <a:lstStyle/>
          <a:p>
            <a:r>
              <a:rPr lang="en-US"/>
              <a:t>Specific Locations Visited Are Important</a:t>
            </a:r>
          </a:p>
        </p:txBody>
      </p:sp>
      <p:pic>
        <p:nvPicPr>
          <p:cNvPr id="5" name="Content Placeholder 4">
            <a:extLst>
              <a:ext uri="{FF2B5EF4-FFF2-40B4-BE49-F238E27FC236}">
                <a16:creationId xmlns:a16="http://schemas.microsoft.com/office/drawing/2014/main" id="{F7029E70-E6BE-9CB1-CDF3-D475B756E45A}"/>
              </a:ext>
            </a:extLst>
          </p:cNvPr>
          <p:cNvPicPr>
            <a:picLocks noGrp="1" noChangeAspect="1"/>
          </p:cNvPicPr>
          <p:nvPr>
            <p:ph sz="quarter" idx="12"/>
          </p:nvPr>
        </p:nvPicPr>
        <p:blipFill>
          <a:blip r:embed="rId2"/>
          <a:stretch>
            <a:fillRect/>
          </a:stretch>
        </p:blipFill>
        <p:spPr>
          <a:xfrm>
            <a:off x="3323431" y="1459409"/>
            <a:ext cx="4894739" cy="4894739"/>
          </a:xfrm>
          <a:prstGeom prst="rect">
            <a:avLst/>
          </a:prstGeom>
        </p:spPr>
      </p:pic>
      <p:sp>
        <p:nvSpPr>
          <p:cNvPr id="4" name="Slide Number Placeholder 3">
            <a:extLst>
              <a:ext uri="{FF2B5EF4-FFF2-40B4-BE49-F238E27FC236}">
                <a16:creationId xmlns:a16="http://schemas.microsoft.com/office/drawing/2014/main" id="{F3575C61-ECB3-7299-2D55-D9C16C6BE3B3}"/>
              </a:ext>
            </a:extLst>
          </p:cNvPr>
          <p:cNvSpPr>
            <a:spLocks noGrp="1"/>
          </p:cNvSpPr>
          <p:nvPr>
            <p:ph type="sldNum" sz="quarter" idx="15"/>
          </p:nvPr>
        </p:nvSpPr>
        <p:spPr/>
        <p:txBody>
          <a:bodyPr/>
          <a:lstStyle/>
          <a:p>
            <a:fld id="{18D65601-5AE2-46FC-B138-694DDD2B510D}" type="slidenum">
              <a:rPr lang="en-US" smtClean="0"/>
              <a:pPr/>
              <a:t>48</a:t>
            </a:fld>
            <a:endParaRPr lang="en-US"/>
          </a:p>
        </p:txBody>
      </p:sp>
    </p:spTree>
    <p:extLst>
      <p:ext uri="{BB962C8B-B14F-4D97-AF65-F5344CB8AC3E}">
        <p14:creationId xmlns:p14="http://schemas.microsoft.com/office/powerpoint/2010/main" val="1373752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E4EB-C4BB-C6DD-A35A-22B6FDF03C3D}"/>
              </a:ext>
            </a:extLst>
          </p:cNvPr>
          <p:cNvSpPr>
            <a:spLocks noGrp="1"/>
          </p:cNvSpPr>
          <p:nvPr>
            <p:ph type="title"/>
          </p:nvPr>
        </p:nvSpPr>
        <p:spPr>
          <a:xfrm>
            <a:off x="1468815" y="503853"/>
            <a:ext cx="9857668" cy="945386"/>
          </a:xfrm>
        </p:spPr>
        <p:txBody>
          <a:bodyPr>
            <a:normAutofit fontScale="90000"/>
          </a:bodyPr>
          <a:lstStyle/>
          <a:p>
            <a:r>
              <a:rPr lang="fr-FR">
                <a:ea typeface="+mj-lt"/>
                <a:cs typeface="+mj-lt"/>
                <a:hlinkClick r:id="rId2"/>
              </a:rPr>
              <a:t>Flu &amp; Ebola Map | Virus &amp; Contagious Disease Surveillance</a:t>
            </a:r>
            <a:endParaRPr lang="en-US"/>
          </a:p>
        </p:txBody>
      </p:sp>
      <p:sp>
        <p:nvSpPr>
          <p:cNvPr id="4" name="Slide Number Placeholder 3">
            <a:extLst>
              <a:ext uri="{FF2B5EF4-FFF2-40B4-BE49-F238E27FC236}">
                <a16:creationId xmlns:a16="http://schemas.microsoft.com/office/drawing/2014/main" id="{A2077B32-3FFA-5FAF-DAC9-F31668BD2C33}"/>
              </a:ext>
            </a:extLst>
          </p:cNvPr>
          <p:cNvSpPr>
            <a:spLocks noGrp="1"/>
          </p:cNvSpPr>
          <p:nvPr>
            <p:ph type="sldNum" sz="quarter" idx="15"/>
          </p:nvPr>
        </p:nvSpPr>
        <p:spPr/>
        <p:txBody>
          <a:bodyPr/>
          <a:lstStyle/>
          <a:p>
            <a:fld id="{18D65601-5AE2-46FC-B138-694DDD2B510D}" type="slidenum">
              <a:rPr lang="en-US" smtClean="0"/>
              <a:pPr/>
              <a:t>49</a:t>
            </a:fld>
            <a:endParaRPr lang="en-US"/>
          </a:p>
        </p:txBody>
      </p:sp>
      <p:pic>
        <p:nvPicPr>
          <p:cNvPr id="7" name="Content Placeholder 6" descr="A map of the world with red dots&#10;&#10;AI-generated content may be incorrect.">
            <a:extLst>
              <a:ext uri="{FF2B5EF4-FFF2-40B4-BE49-F238E27FC236}">
                <a16:creationId xmlns:a16="http://schemas.microsoft.com/office/drawing/2014/main" id="{DC6CDD48-EAD8-115C-EBB4-35AF2F9E9E4E}"/>
              </a:ext>
            </a:extLst>
          </p:cNvPr>
          <p:cNvPicPr>
            <a:picLocks noGrp="1" noChangeAspect="1"/>
          </p:cNvPicPr>
          <p:nvPr>
            <p:ph sz="quarter" idx="12"/>
          </p:nvPr>
        </p:nvPicPr>
        <p:blipFill>
          <a:blip r:embed="rId3"/>
          <a:stretch>
            <a:fillRect/>
          </a:stretch>
        </p:blipFill>
        <p:spPr>
          <a:xfrm>
            <a:off x="2559957" y="1450044"/>
            <a:ext cx="7068823" cy="4610242"/>
          </a:xfrm>
          <a:prstGeom prst="rect">
            <a:avLst/>
          </a:prstGeom>
        </p:spPr>
      </p:pic>
      <p:sp>
        <p:nvSpPr>
          <p:cNvPr id="8" name="Rectangle 7">
            <a:extLst>
              <a:ext uri="{FF2B5EF4-FFF2-40B4-BE49-F238E27FC236}">
                <a16:creationId xmlns:a16="http://schemas.microsoft.com/office/drawing/2014/main" id="{ACABBD4A-8AA0-BCC0-8064-D525895DD82A}"/>
              </a:ext>
            </a:extLst>
          </p:cNvPr>
          <p:cNvSpPr/>
          <p:nvPr/>
        </p:nvSpPr>
        <p:spPr>
          <a:xfrm>
            <a:off x="3136744" y="1549009"/>
            <a:ext cx="2807579" cy="3872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825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2FD4-5141-7A85-DDF4-AE94EA1789BE}"/>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22E32EF2-CC80-E68E-7F4A-7A7DD4BD2AED}"/>
              </a:ext>
            </a:extLst>
          </p:cNvPr>
          <p:cNvPicPr>
            <a:picLocks noChangeAspect="1"/>
          </p:cNvPicPr>
          <p:nvPr/>
        </p:nvPicPr>
        <p:blipFill>
          <a:blip r:embed="rId2"/>
          <a:stretch>
            <a:fillRect/>
          </a:stretch>
        </p:blipFill>
        <p:spPr>
          <a:xfrm>
            <a:off x="281432" y="220503"/>
            <a:ext cx="8198338" cy="1247761"/>
          </a:xfrm>
          <a:prstGeom prst="rect">
            <a:avLst/>
          </a:prstGeom>
        </p:spPr>
      </p:pic>
      <p:graphicFrame>
        <p:nvGraphicFramePr>
          <p:cNvPr id="9" name="Table 8">
            <a:extLst>
              <a:ext uri="{FF2B5EF4-FFF2-40B4-BE49-F238E27FC236}">
                <a16:creationId xmlns:a16="http://schemas.microsoft.com/office/drawing/2014/main" id="{B00CD8F0-E461-35F4-4436-10DD51A73ACA}"/>
              </a:ext>
            </a:extLst>
          </p:cNvPr>
          <p:cNvGraphicFramePr>
            <a:graphicFrameLocks noGrp="1"/>
          </p:cNvGraphicFramePr>
          <p:nvPr/>
        </p:nvGraphicFramePr>
        <p:xfrm>
          <a:off x="708785" y="1798585"/>
          <a:ext cx="8198338" cy="2243116"/>
        </p:xfrm>
        <a:graphic>
          <a:graphicData uri="http://schemas.openxmlformats.org/drawingml/2006/table">
            <a:tbl>
              <a:tblPr firstRow="1" bandRow="1">
                <a:tableStyleId>{2D5ABB26-0587-4C30-8999-92F81FD0307C}</a:tableStyleId>
              </a:tblPr>
              <a:tblGrid>
                <a:gridCol w="8198338">
                  <a:extLst>
                    <a:ext uri="{9D8B030D-6E8A-4147-A177-3AD203B41FA5}">
                      <a16:colId xmlns:a16="http://schemas.microsoft.com/office/drawing/2014/main" val="20000"/>
                    </a:ext>
                  </a:extLst>
                </a:gridCol>
              </a:tblGrid>
              <a:tr h="300100">
                <a:tc>
                  <a:txBody>
                    <a:bodyPr/>
                    <a:lstStyle/>
                    <a:p>
                      <a:pPr algn="l"/>
                      <a:r>
                        <a:rPr lang="en-US" sz="2000" b="1" spc="0">
                          <a:solidFill>
                            <a:schemeClr val="bg1"/>
                          </a:solidFill>
                          <a:latin typeface="Source Sans Pro"/>
                          <a:ea typeface="Source Sans Pro"/>
                        </a:rPr>
                        <a:t>Learning Objectives</a:t>
                      </a:r>
                      <a:endParaRPr lang="en-US" sz="2000" b="1" spc="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87B79F"/>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162A7"/>
                    </a:solidFill>
                  </a:tcPr>
                </a:tc>
                <a:extLst>
                  <a:ext uri="{0D108BD9-81ED-4DB2-BD59-A6C34878D82A}">
                    <a16:rowId xmlns:a16="http://schemas.microsoft.com/office/drawing/2014/main" val="4126901907"/>
                  </a:ext>
                </a:extLst>
              </a:tr>
              <a:tr h="572918">
                <a:tc>
                  <a:txBody>
                    <a:bodyPr/>
                    <a:lstStyle/>
                    <a:p>
                      <a:pPr marL="0" marR="0" lvl="0" indent="0" algn="l">
                        <a:lnSpc>
                          <a:spcPct val="100000"/>
                        </a:lnSpc>
                        <a:spcBef>
                          <a:spcPts val="0"/>
                        </a:spcBef>
                        <a:spcAft>
                          <a:spcPts val="0"/>
                        </a:spcAft>
                        <a:buNone/>
                      </a:pPr>
                      <a:r>
                        <a:rPr lang="en-US" sz="2000" b="0" i="0" spc="0">
                          <a:solidFill>
                            <a:sysClr val="windowText" lastClr="000000"/>
                          </a:solidFill>
                          <a:latin typeface="Source Sans Pro"/>
                          <a:ea typeface="Source Sans Pro"/>
                        </a:rPr>
                        <a:t>Identify differences between Level 1-4 Facilities as recognized by the NSPS</a:t>
                      </a: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787956"/>
                  </a:ext>
                </a:extLst>
              </a:tr>
              <a:tr h="572918">
                <a:tc>
                  <a:txBody>
                    <a:bodyPr/>
                    <a:lstStyle/>
                    <a:p>
                      <a:pPr marL="0" marR="0" lvl="0" indent="0" algn="l" rtl="0" eaLnBrk="1" fontAlgn="auto" latinLnBrk="0" hangingPunct="1">
                        <a:lnSpc>
                          <a:spcPct val="100000"/>
                        </a:lnSpc>
                        <a:spcBef>
                          <a:spcPts val="0"/>
                        </a:spcBef>
                        <a:spcAft>
                          <a:spcPts val="0"/>
                        </a:spcAft>
                        <a:buClrTx/>
                        <a:buSzTx/>
                        <a:buFontTx/>
                        <a:buNone/>
                      </a:pPr>
                      <a:r>
                        <a:rPr lang="en-US" sz="2000" b="0" i="0" spc="0">
                          <a:solidFill>
                            <a:sysClr val="windowText" lastClr="000000"/>
                          </a:solidFill>
                          <a:latin typeface="Source Sans Pro"/>
                          <a:ea typeface="Source Sans Pro"/>
                        </a:rPr>
                        <a:t>Define the Identify, Isolate, Inform Process</a:t>
                      </a: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882411"/>
                  </a:ext>
                </a:extLst>
              </a:tr>
              <a:tr h="572918">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000" b="0" i="0" spc="0">
                          <a:solidFill>
                            <a:sysClr val="windowText" lastClr="000000"/>
                          </a:solidFill>
                          <a:latin typeface="Source Sans Pro"/>
                          <a:ea typeface="Source Sans Pro"/>
                        </a:rPr>
                        <a:t>Describe Region 5 Special Pathogen notification and transport request process</a:t>
                      </a: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2019462"/>
                  </a:ext>
                </a:extLst>
              </a:tr>
            </a:tbl>
          </a:graphicData>
        </a:graphic>
      </p:graphicFrame>
      <p:pic>
        <p:nvPicPr>
          <p:cNvPr id="2" name="Picture 1">
            <a:extLst>
              <a:ext uri="{FF2B5EF4-FFF2-40B4-BE49-F238E27FC236}">
                <a16:creationId xmlns:a16="http://schemas.microsoft.com/office/drawing/2014/main" id="{B210D7A2-C3D6-1305-F22F-05FA6612C696}"/>
              </a:ext>
            </a:extLst>
          </p:cNvPr>
          <p:cNvPicPr>
            <a:picLocks noChangeAspect="1"/>
          </p:cNvPicPr>
          <p:nvPr/>
        </p:nvPicPr>
        <p:blipFill rotWithShape="1">
          <a:blip r:embed="rId3">
            <a:alphaModFix amt="35000"/>
          </a:blip>
          <a:srcRect r="9353"/>
          <a:stretch/>
        </p:blipFill>
        <p:spPr>
          <a:xfrm>
            <a:off x="9126297" y="1095252"/>
            <a:ext cx="3065703" cy="5305548"/>
          </a:xfrm>
          <a:prstGeom prst="rect">
            <a:avLst/>
          </a:prstGeom>
        </p:spPr>
      </p:pic>
    </p:spTree>
    <p:extLst>
      <p:ext uri="{BB962C8B-B14F-4D97-AF65-F5344CB8AC3E}">
        <p14:creationId xmlns:p14="http://schemas.microsoft.com/office/powerpoint/2010/main" val="1693120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624546-F854-20DC-2DD5-4AE0553307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B60C39-F794-00A1-9B2E-9A36C71ECE93}"/>
              </a:ext>
            </a:extLst>
          </p:cNvPr>
          <p:cNvSpPr>
            <a:spLocks noGrp="1"/>
          </p:cNvSpPr>
          <p:nvPr>
            <p:ph type="title"/>
          </p:nvPr>
        </p:nvSpPr>
        <p:spPr>
          <a:xfrm>
            <a:off x="1468815" y="503852"/>
            <a:ext cx="9150675" cy="1427585"/>
          </a:xfrm>
        </p:spPr>
        <p:txBody>
          <a:bodyPr/>
          <a:lstStyle/>
          <a:p>
            <a:r>
              <a:rPr lang="en-ZA">
                <a:solidFill>
                  <a:schemeClr val="bg2">
                    <a:lumMod val="90000"/>
                  </a:schemeClr>
                </a:solidFill>
                <a:ea typeface="+mj-lt"/>
                <a:cs typeface="+mj-lt"/>
              </a:rPr>
              <a:t>Identify, </a:t>
            </a:r>
            <a:r>
              <a:rPr lang="en-ZA">
                <a:ea typeface="+mj-lt"/>
                <a:cs typeface="+mj-lt"/>
              </a:rPr>
              <a:t>Isolate, </a:t>
            </a:r>
            <a:r>
              <a:rPr lang="en-ZA">
                <a:solidFill>
                  <a:schemeClr val="bg2">
                    <a:lumMod val="90000"/>
                  </a:schemeClr>
                </a:solidFill>
                <a:ea typeface="+mj-lt"/>
                <a:cs typeface="+mj-lt"/>
              </a:rPr>
              <a:t>Inform</a:t>
            </a:r>
            <a:endParaRPr lang="en-US">
              <a:solidFill>
                <a:schemeClr val="bg2">
                  <a:lumMod val="90000"/>
                </a:schemeClr>
              </a:solidFill>
            </a:endParaRPr>
          </a:p>
        </p:txBody>
      </p:sp>
      <p:sp>
        <p:nvSpPr>
          <p:cNvPr id="3" name="Content Placeholder 2">
            <a:extLst>
              <a:ext uri="{FF2B5EF4-FFF2-40B4-BE49-F238E27FC236}">
                <a16:creationId xmlns:a16="http://schemas.microsoft.com/office/drawing/2014/main" id="{87C3A8DC-BC67-8A62-BB5F-13F9EA3BF492}"/>
              </a:ext>
            </a:extLst>
          </p:cNvPr>
          <p:cNvSpPr>
            <a:spLocks noGrp="1"/>
          </p:cNvSpPr>
          <p:nvPr>
            <p:ph sz="quarter" idx="12"/>
          </p:nvPr>
        </p:nvSpPr>
        <p:spPr>
          <a:xfrm>
            <a:off x="1450152" y="2108722"/>
            <a:ext cx="9169337" cy="3696655"/>
          </a:xfrm>
        </p:spPr>
        <p:txBody>
          <a:bodyPr vert="horz" lIns="0" tIns="0" rIns="0" bIns="0" rtlCol="0" anchor="t">
            <a:normAutofit/>
          </a:bodyPr>
          <a:lstStyle/>
          <a:p>
            <a:r>
              <a:rPr lang="en-US" sz="2400">
                <a:latin typeface="+mj-lt"/>
                <a:ea typeface="+mn-lt"/>
                <a:cs typeface="+mn-lt"/>
              </a:rPr>
              <a:t>Patient dons a mask to reduce the risk of transmission. </a:t>
            </a:r>
          </a:p>
          <a:p>
            <a:r>
              <a:rPr lang="en-US" sz="2400">
                <a:latin typeface="+mj-lt"/>
                <a:ea typeface="+mn-lt"/>
                <a:cs typeface="+mn-lt"/>
              </a:rPr>
              <a:t>Patient is placed in private room with door closed, preferably negative pressure. </a:t>
            </a:r>
          </a:p>
          <a:p>
            <a:r>
              <a:rPr lang="en-US" sz="2400">
                <a:latin typeface="+mj-lt"/>
                <a:ea typeface="+mn-lt"/>
                <a:cs typeface="+mn-lt"/>
              </a:rPr>
              <a:t>Staff don appropriate PPE. </a:t>
            </a:r>
          </a:p>
        </p:txBody>
      </p:sp>
      <p:sp>
        <p:nvSpPr>
          <p:cNvPr id="4" name="Slide Number Placeholder 3">
            <a:extLst>
              <a:ext uri="{FF2B5EF4-FFF2-40B4-BE49-F238E27FC236}">
                <a16:creationId xmlns:a16="http://schemas.microsoft.com/office/drawing/2014/main" id="{3D1F1B53-1483-F650-6B6F-0E78EE77C56B}"/>
              </a:ext>
            </a:extLst>
          </p:cNvPr>
          <p:cNvSpPr>
            <a:spLocks noGrp="1"/>
          </p:cNvSpPr>
          <p:nvPr>
            <p:ph type="sldNum" sz="quarter" idx="15"/>
          </p:nvPr>
        </p:nvSpPr>
        <p:spPr/>
        <p:txBody>
          <a:bodyPr/>
          <a:lstStyle/>
          <a:p>
            <a:fld id="{18D65601-5AE2-46FC-B138-694DDD2B510D}" type="slidenum">
              <a:rPr lang="en-US" smtClean="0"/>
              <a:pPr/>
              <a:t>50</a:t>
            </a:fld>
            <a:endParaRPr lang="en-US"/>
          </a:p>
        </p:txBody>
      </p:sp>
      <p:pic>
        <p:nvPicPr>
          <p:cNvPr id="5" name="Picture 4">
            <a:extLst>
              <a:ext uri="{FF2B5EF4-FFF2-40B4-BE49-F238E27FC236}">
                <a16:creationId xmlns:a16="http://schemas.microsoft.com/office/drawing/2014/main" id="{CF63E3E0-F87D-FF77-5387-8CEEB2392739}"/>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4098" name="Picture 2">
            <a:extLst>
              <a:ext uri="{FF2B5EF4-FFF2-40B4-BE49-F238E27FC236}">
                <a16:creationId xmlns:a16="http://schemas.microsoft.com/office/drawing/2014/main" id="{45BE641F-3C67-69FC-C738-609AC42820D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409" b="39072"/>
          <a:stretch>
            <a:fillRect/>
          </a:stretch>
        </p:blipFill>
        <p:spPr bwMode="auto">
          <a:xfrm>
            <a:off x="6918617" y="3218377"/>
            <a:ext cx="3506315" cy="2587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780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00C99D-B4F9-6FF3-93ED-380088030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0FEFA-7E94-C9B9-E947-ED7702060777}"/>
              </a:ext>
            </a:extLst>
          </p:cNvPr>
          <p:cNvSpPr>
            <a:spLocks noGrp="1"/>
          </p:cNvSpPr>
          <p:nvPr>
            <p:ph type="title"/>
          </p:nvPr>
        </p:nvSpPr>
        <p:spPr>
          <a:xfrm>
            <a:off x="1468815" y="503852"/>
            <a:ext cx="9150675" cy="1427585"/>
          </a:xfrm>
        </p:spPr>
        <p:txBody>
          <a:bodyPr/>
          <a:lstStyle/>
          <a:p>
            <a:r>
              <a:rPr lang="en-ZA">
                <a:solidFill>
                  <a:schemeClr val="bg2">
                    <a:lumMod val="90000"/>
                  </a:schemeClr>
                </a:solidFill>
                <a:ea typeface="+mj-lt"/>
                <a:cs typeface="+mj-lt"/>
              </a:rPr>
              <a:t>Identify, </a:t>
            </a:r>
            <a:r>
              <a:rPr lang="en-ZA">
                <a:ea typeface="+mj-lt"/>
                <a:cs typeface="+mj-lt"/>
              </a:rPr>
              <a:t>Isolate, </a:t>
            </a:r>
            <a:r>
              <a:rPr lang="en-ZA">
                <a:solidFill>
                  <a:schemeClr val="bg2">
                    <a:lumMod val="90000"/>
                  </a:schemeClr>
                </a:solidFill>
                <a:ea typeface="+mj-lt"/>
                <a:cs typeface="+mj-lt"/>
              </a:rPr>
              <a:t>Inform</a:t>
            </a:r>
            <a:endParaRPr lang="en-US">
              <a:solidFill>
                <a:schemeClr val="bg2">
                  <a:lumMod val="90000"/>
                </a:schemeClr>
              </a:solidFill>
            </a:endParaRPr>
          </a:p>
        </p:txBody>
      </p:sp>
      <p:sp>
        <p:nvSpPr>
          <p:cNvPr id="3" name="Content Placeholder 2">
            <a:extLst>
              <a:ext uri="{FF2B5EF4-FFF2-40B4-BE49-F238E27FC236}">
                <a16:creationId xmlns:a16="http://schemas.microsoft.com/office/drawing/2014/main" id="{0A3F8632-6E5B-53BE-FA99-57466D885AB1}"/>
              </a:ext>
            </a:extLst>
          </p:cNvPr>
          <p:cNvSpPr>
            <a:spLocks noGrp="1"/>
          </p:cNvSpPr>
          <p:nvPr>
            <p:ph sz="quarter" idx="12"/>
          </p:nvPr>
        </p:nvSpPr>
        <p:spPr>
          <a:xfrm>
            <a:off x="5721647" y="1931437"/>
            <a:ext cx="5890567" cy="3696655"/>
          </a:xfrm>
        </p:spPr>
        <p:txBody>
          <a:bodyPr vert="horz" lIns="0" tIns="0" rIns="0" bIns="0" rtlCol="0" anchor="t">
            <a:normAutofit/>
          </a:bodyPr>
          <a:lstStyle/>
          <a:p>
            <a:pPr marL="0" indent="0">
              <a:buNone/>
            </a:pPr>
            <a:r>
              <a:rPr lang="en-US" sz="2400" b="1">
                <a:latin typeface="+mj-lt"/>
              </a:rPr>
              <a:t>Considerations</a:t>
            </a:r>
          </a:p>
          <a:p>
            <a:pPr marL="0" indent="0">
              <a:buNone/>
            </a:pPr>
            <a:r>
              <a:rPr lang="en-US" sz="2400">
                <a:latin typeface="+mj-lt"/>
                <a:ea typeface="+mn-lt"/>
                <a:cs typeface="+mn-lt"/>
              </a:rPr>
              <a:t>What do you do if you do not have an airborne isolation room available?</a:t>
            </a:r>
          </a:p>
          <a:p>
            <a:pPr marL="0" indent="0">
              <a:buNone/>
            </a:pPr>
            <a:endParaRPr lang="en-US" sz="2400">
              <a:latin typeface="+mj-lt"/>
              <a:ea typeface="+mn-lt"/>
              <a:cs typeface="+mn-lt"/>
            </a:endParaRPr>
          </a:p>
          <a:p>
            <a:pPr marL="0" indent="0">
              <a:buNone/>
            </a:pPr>
            <a:r>
              <a:rPr lang="en-US" sz="2400">
                <a:latin typeface="+mj-lt"/>
                <a:ea typeface="+mn-lt"/>
                <a:cs typeface="+mn-lt"/>
              </a:rPr>
              <a:t>What if the patient arrived with a visitor? Does your approach change if the visitor is displaying symptoms</a:t>
            </a:r>
            <a:endParaRPr lang="en-US">
              <a:latin typeface="+mj-lt"/>
              <a:ea typeface="+mn-lt"/>
              <a:cs typeface="+mn-lt"/>
            </a:endParaRPr>
          </a:p>
        </p:txBody>
      </p:sp>
      <p:sp>
        <p:nvSpPr>
          <p:cNvPr id="4" name="Slide Number Placeholder 3">
            <a:extLst>
              <a:ext uri="{FF2B5EF4-FFF2-40B4-BE49-F238E27FC236}">
                <a16:creationId xmlns:a16="http://schemas.microsoft.com/office/drawing/2014/main" id="{9FF00DAF-1D7B-BB40-528C-FEE80DC21DC1}"/>
              </a:ext>
            </a:extLst>
          </p:cNvPr>
          <p:cNvSpPr>
            <a:spLocks noGrp="1"/>
          </p:cNvSpPr>
          <p:nvPr>
            <p:ph type="sldNum" sz="quarter" idx="15"/>
          </p:nvPr>
        </p:nvSpPr>
        <p:spPr/>
        <p:txBody>
          <a:bodyPr/>
          <a:lstStyle/>
          <a:p>
            <a:fld id="{18D65601-5AE2-46FC-B138-694DDD2B510D}" type="slidenum">
              <a:rPr lang="en-US" smtClean="0"/>
              <a:pPr/>
              <a:t>51</a:t>
            </a:fld>
            <a:endParaRPr lang="en-US"/>
          </a:p>
        </p:txBody>
      </p:sp>
      <p:pic>
        <p:nvPicPr>
          <p:cNvPr id="5" name="Picture 4">
            <a:extLst>
              <a:ext uri="{FF2B5EF4-FFF2-40B4-BE49-F238E27FC236}">
                <a16:creationId xmlns:a16="http://schemas.microsoft.com/office/drawing/2014/main" id="{3F1007FE-C762-5159-A334-0951CA1D2856}"/>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1026" name="Picture 2">
            <a:extLst>
              <a:ext uri="{FF2B5EF4-FFF2-40B4-BE49-F238E27FC236}">
                <a16:creationId xmlns:a16="http://schemas.microsoft.com/office/drawing/2014/main" id="{93176B1D-B3E6-049A-98A9-D713D9E20F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5239" y="1513808"/>
            <a:ext cx="3399984" cy="45319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6966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9E1BBE-1DC9-B5B7-AF24-08F3B4822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BC243-C347-5DE2-7833-92FB27898A85}"/>
              </a:ext>
            </a:extLst>
          </p:cNvPr>
          <p:cNvSpPr>
            <a:spLocks noGrp="1"/>
          </p:cNvSpPr>
          <p:nvPr>
            <p:ph type="title"/>
          </p:nvPr>
        </p:nvSpPr>
        <p:spPr>
          <a:xfrm>
            <a:off x="1468815" y="503852"/>
            <a:ext cx="9150675" cy="1427585"/>
          </a:xfrm>
        </p:spPr>
        <p:txBody>
          <a:bodyPr/>
          <a:lstStyle/>
          <a:p>
            <a:r>
              <a:rPr lang="en-ZA">
                <a:solidFill>
                  <a:schemeClr val="bg2">
                    <a:lumMod val="90000"/>
                  </a:schemeClr>
                </a:solidFill>
                <a:ea typeface="+mj-lt"/>
                <a:cs typeface="+mj-lt"/>
              </a:rPr>
              <a:t>Identify, Isolate, </a:t>
            </a:r>
            <a:r>
              <a:rPr lang="en-ZA">
                <a:ea typeface="+mj-lt"/>
                <a:cs typeface="+mj-lt"/>
              </a:rPr>
              <a:t>Inform</a:t>
            </a:r>
            <a:endParaRPr lang="en-US"/>
          </a:p>
        </p:txBody>
      </p:sp>
      <p:sp>
        <p:nvSpPr>
          <p:cNvPr id="3" name="Content Placeholder 2">
            <a:extLst>
              <a:ext uri="{FF2B5EF4-FFF2-40B4-BE49-F238E27FC236}">
                <a16:creationId xmlns:a16="http://schemas.microsoft.com/office/drawing/2014/main" id="{D1794030-DE9D-B7D0-11F5-46ED890FBD5E}"/>
              </a:ext>
            </a:extLst>
          </p:cNvPr>
          <p:cNvSpPr>
            <a:spLocks noGrp="1"/>
          </p:cNvSpPr>
          <p:nvPr>
            <p:ph sz="quarter" idx="12"/>
          </p:nvPr>
        </p:nvSpPr>
        <p:spPr>
          <a:xfrm>
            <a:off x="1450153" y="2108722"/>
            <a:ext cx="5286824" cy="4612118"/>
          </a:xfrm>
        </p:spPr>
        <p:txBody>
          <a:bodyPr vert="horz" lIns="0" tIns="0" rIns="0" bIns="0" rtlCol="0" anchor="t">
            <a:normAutofit/>
          </a:bodyPr>
          <a:lstStyle/>
          <a:p>
            <a:pPr marL="0" indent="0">
              <a:buNone/>
            </a:pPr>
            <a:r>
              <a:rPr lang="en-US" sz="2400">
                <a:latin typeface="+mj-lt"/>
                <a:ea typeface="+mn-lt"/>
                <a:cs typeface="+mn-lt"/>
              </a:rPr>
              <a:t>After isolation, it is essential to notify the appropriate authorities—hospital infection control and local or state public health departments. </a:t>
            </a:r>
          </a:p>
          <a:p>
            <a:pPr marL="0" indent="0">
              <a:buNone/>
            </a:pPr>
            <a:endParaRPr lang="en-US">
              <a:latin typeface="+mj-lt"/>
              <a:ea typeface="+mn-lt"/>
              <a:cs typeface="+mn-lt"/>
            </a:endParaRPr>
          </a:p>
          <a:p>
            <a:pPr marL="0" indent="0">
              <a:buNone/>
            </a:pPr>
            <a:r>
              <a:rPr lang="en-US" sz="2400">
                <a:latin typeface="+mj-lt"/>
                <a:ea typeface="+mn-lt"/>
                <a:cs typeface="+mn-lt"/>
              </a:rPr>
              <a:t>Timely reporting enables contact tracing, implementation of community protection measures, and access to critical resources and support.</a:t>
            </a:r>
            <a:endParaRPr lang="en-US">
              <a:latin typeface="+mj-lt"/>
            </a:endParaRPr>
          </a:p>
        </p:txBody>
      </p:sp>
      <p:sp>
        <p:nvSpPr>
          <p:cNvPr id="4" name="Slide Number Placeholder 3">
            <a:extLst>
              <a:ext uri="{FF2B5EF4-FFF2-40B4-BE49-F238E27FC236}">
                <a16:creationId xmlns:a16="http://schemas.microsoft.com/office/drawing/2014/main" id="{0142A7D7-8D8A-3E58-366D-F1C5DD87A85A}"/>
              </a:ext>
            </a:extLst>
          </p:cNvPr>
          <p:cNvSpPr>
            <a:spLocks noGrp="1"/>
          </p:cNvSpPr>
          <p:nvPr>
            <p:ph type="sldNum" sz="quarter" idx="15"/>
          </p:nvPr>
        </p:nvSpPr>
        <p:spPr/>
        <p:txBody>
          <a:bodyPr/>
          <a:lstStyle/>
          <a:p>
            <a:fld id="{18D65601-5AE2-46FC-B138-694DDD2B510D}" type="slidenum">
              <a:rPr lang="en-US" smtClean="0"/>
              <a:pPr/>
              <a:t>52</a:t>
            </a:fld>
            <a:endParaRPr lang="en-US"/>
          </a:p>
        </p:txBody>
      </p:sp>
      <p:pic>
        <p:nvPicPr>
          <p:cNvPr id="5" name="Picture 4">
            <a:extLst>
              <a:ext uri="{FF2B5EF4-FFF2-40B4-BE49-F238E27FC236}">
                <a16:creationId xmlns:a16="http://schemas.microsoft.com/office/drawing/2014/main" id="{3F18B9F9-589A-7201-C63C-74DEC486F92A}"/>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6" name="Picture 5">
            <a:extLst>
              <a:ext uri="{FF2B5EF4-FFF2-40B4-BE49-F238E27FC236}">
                <a16:creationId xmlns:a16="http://schemas.microsoft.com/office/drawing/2014/main" id="{D4667BAD-C134-86C4-42A2-D0CDC264C858}"/>
              </a:ext>
            </a:extLst>
          </p:cNvPr>
          <p:cNvPicPr>
            <a:picLocks noChangeAspect="1"/>
          </p:cNvPicPr>
          <p:nvPr/>
        </p:nvPicPr>
        <p:blipFill>
          <a:blip r:embed="rId5"/>
          <a:stretch>
            <a:fillRect/>
          </a:stretch>
        </p:blipFill>
        <p:spPr>
          <a:xfrm>
            <a:off x="6736977" y="1931436"/>
            <a:ext cx="5146717" cy="3429000"/>
          </a:xfrm>
          <a:prstGeom prst="rect">
            <a:avLst/>
          </a:prstGeom>
        </p:spPr>
      </p:pic>
    </p:spTree>
    <p:custDataLst>
      <p:tags r:id="rId1"/>
    </p:custDataLst>
    <p:extLst>
      <p:ext uri="{BB962C8B-B14F-4D97-AF65-F5344CB8AC3E}">
        <p14:creationId xmlns:p14="http://schemas.microsoft.com/office/powerpoint/2010/main" val="927961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26079F-44E3-393D-8B6A-EC9856CF60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B8BED-D091-6C47-7DDF-A0E130D60B7D}"/>
              </a:ext>
            </a:extLst>
          </p:cNvPr>
          <p:cNvSpPr>
            <a:spLocks noGrp="1"/>
          </p:cNvSpPr>
          <p:nvPr>
            <p:ph type="title"/>
          </p:nvPr>
        </p:nvSpPr>
        <p:spPr>
          <a:xfrm>
            <a:off x="1468815" y="503852"/>
            <a:ext cx="9150675" cy="1427585"/>
          </a:xfrm>
        </p:spPr>
        <p:txBody>
          <a:bodyPr/>
          <a:lstStyle/>
          <a:p>
            <a:r>
              <a:rPr lang="en-ZA">
                <a:solidFill>
                  <a:schemeClr val="bg2">
                    <a:lumMod val="90000"/>
                  </a:schemeClr>
                </a:solidFill>
                <a:ea typeface="+mj-lt"/>
                <a:cs typeface="+mj-lt"/>
              </a:rPr>
              <a:t>Identify, Isolate, </a:t>
            </a:r>
            <a:r>
              <a:rPr lang="en-ZA">
                <a:ea typeface="+mj-lt"/>
                <a:cs typeface="+mj-lt"/>
              </a:rPr>
              <a:t>Inform</a:t>
            </a:r>
            <a:endParaRPr lang="en-US"/>
          </a:p>
        </p:txBody>
      </p:sp>
      <p:sp>
        <p:nvSpPr>
          <p:cNvPr id="4" name="Slide Number Placeholder 3">
            <a:extLst>
              <a:ext uri="{FF2B5EF4-FFF2-40B4-BE49-F238E27FC236}">
                <a16:creationId xmlns:a16="http://schemas.microsoft.com/office/drawing/2014/main" id="{8529A03B-980F-0018-8F0B-8EE7F7831329}"/>
              </a:ext>
            </a:extLst>
          </p:cNvPr>
          <p:cNvSpPr>
            <a:spLocks noGrp="1"/>
          </p:cNvSpPr>
          <p:nvPr>
            <p:ph type="sldNum" sz="quarter" idx="15"/>
          </p:nvPr>
        </p:nvSpPr>
        <p:spPr/>
        <p:txBody>
          <a:bodyPr/>
          <a:lstStyle/>
          <a:p>
            <a:fld id="{18D65601-5AE2-46FC-B138-694DDD2B510D}" type="slidenum">
              <a:rPr lang="en-US" smtClean="0"/>
              <a:pPr/>
              <a:t>53</a:t>
            </a:fld>
            <a:endParaRPr lang="en-US"/>
          </a:p>
        </p:txBody>
      </p:sp>
      <p:pic>
        <p:nvPicPr>
          <p:cNvPr id="5" name="Picture 4">
            <a:extLst>
              <a:ext uri="{FF2B5EF4-FFF2-40B4-BE49-F238E27FC236}">
                <a16:creationId xmlns:a16="http://schemas.microsoft.com/office/drawing/2014/main" id="{794571E2-698F-F7A3-9069-E4F4D0A210DF}"/>
              </a:ext>
            </a:extLst>
          </p:cNvPr>
          <p:cNvPicPr>
            <a:picLocks noChangeAspect="1"/>
          </p:cNvPicPr>
          <p:nvPr/>
        </p:nvPicPr>
        <p:blipFill>
          <a:blip r:embed="rId4"/>
          <a:stretch>
            <a:fillRect/>
          </a:stretch>
        </p:blipFill>
        <p:spPr>
          <a:xfrm>
            <a:off x="7219507" y="5943601"/>
            <a:ext cx="4392707" cy="670919"/>
          </a:xfrm>
          <a:prstGeom prst="rect">
            <a:avLst/>
          </a:prstGeom>
        </p:spPr>
      </p:pic>
      <p:pic>
        <p:nvPicPr>
          <p:cNvPr id="15" name="Picture 14" descr="A diagram of a patient's life&#10;&#10;AI-generated content may be incorrect.">
            <a:extLst>
              <a:ext uri="{FF2B5EF4-FFF2-40B4-BE49-F238E27FC236}">
                <a16:creationId xmlns:a16="http://schemas.microsoft.com/office/drawing/2014/main" id="{3A4795F1-18A7-AC58-B112-B7E9AED6A675}"/>
              </a:ext>
            </a:extLst>
          </p:cNvPr>
          <p:cNvPicPr>
            <a:picLocks noChangeAspect="1"/>
          </p:cNvPicPr>
          <p:nvPr/>
        </p:nvPicPr>
        <p:blipFill>
          <a:blip r:embed="rId5"/>
          <a:stretch>
            <a:fillRect/>
          </a:stretch>
        </p:blipFill>
        <p:spPr>
          <a:xfrm>
            <a:off x="1468815" y="1812101"/>
            <a:ext cx="9676096" cy="3564877"/>
          </a:xfrm>
          <a:prstGeom prst="rect">
            <a:avLst/>
          </a:prstGeom>
        </p:spPr>
      </p:pic>
    </p:spTree>
    <p:custDataLst>
      <p:tags r:id="rId1"/>
    </p:custDataLst>
    <p:extLst>
      <p:ext uri="{BB962C8B-B14F-4D97-AF65-F5344CB8AC3E}">
        <p14:creationId xmlns:p14="http://schemas.microsoft.com/office/powerpoint/2010/main" val="3896850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798AA-49A8-ECAD-8933-52306E581F36}"/>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790A706C-DA4C-387B-A48D-0D257919BB1E}"/>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4DE7B5EF-011F-0337-4C43-617589A15332}"/>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27B926F3-264D-B5ED-0675-8F4C0802C303}"/>
              </a:ext>
            </a:extLst>
          </p:cNvPr>
          <p:cNvSpPr>
            <a:spLocks noGrp="1"/>
          </p:cNvSpPr>
          <p:nvPr>
            <p:ph type="title"/>
          </p:nvPr>
        </p:nvSpPr>
        <p:spPr>
          <a:xfrm>
            <a:off x="162560" y="1297518"/>
            <a:ext cx="10515600" cy="1301805"/>
          </a:xfrm>
        </p:spPr>
        <p:txBody>
          <a:bodyPr>
            <a:normAutofit/>
          </a:bodyPr>
          <a:lstStyle/>
          <a:p>
            <a:r>
              <a:rPr lang="en-US" sz="3600" b="0" i="0" u="none" strike="noStrike">
                <a:solidFill>
                  <a:srgbClr val="000000"/>
                </a:solidFill>
                <a:effectLst/>
                <a:latin typeface="Tisa Offc Serif Pro" panose="02010504030101020102" pitchFamily="2" charset="0"/>
              </a:rPr>
              <a:t>Great Lakes Healthcare Partnership</a:t>
            </a:r>
            <a:endParaRPr lang="en-US" sz="3600"/>
          </a:p>
        </p:txBody>
      </p:sp>
      <p:sp>
        <p:nvSpPr>
          <p:cNvPr id="4" name="Content Placeholder 3">
            <a:extLst>
              <a:ext uri="{FF2B5EF4-FFF2-40B4-BE49-F238E27FC236}">
                <a16:creationId xmlns:a16="http://schemas.microsoft.com/office/drawing/2014/main" id="{CA0CB472-C76B-AFC5-BA81-C554DD5DA9A4}"/>
              </a:ext>
            </a:extLst>
          </p:cNvPr>
          <p:cNvSpPr>
            <a:spLocks noGrp="1"/>
          </p:cNvSpPr>
          <p:nvPr>
            <p:ph idx="1"/>
          </p:nvPr>
        </p:nvSpPr>
        <p:spPr>
          <a:xfrm>
            <a:off x="838200" y="3121572"/>
            <a:ext cx="10515600" cy="3226676"/>
          </a:xfrm>
        </p:spPr>
        <p:txBody>
          <a:bodyPr/>
          <a:lstStyle/>
          <a:p>
            <a:pPr algn="l" rtl="0" fontAlgn="base"/>
            <a:r>
              <a:rPr lang="en-US" sz="2400" b="0" i="0" u="none" strike="noStrike">
                <a:solidFill>
                  <a:srgbClr val="000000"/>
                </a:solidFill>
                <a:effectLst/>
                <a:latin typeface="Tisa Offc Serif Pro" panose="02010504030101020102" pitchFamily="2" charset="0"/>
              </a:rPr>
              <a:t>The GLHP's primary goal is to enhance the region's ability to respond to and recover from significant incidents and emergencies that impact healthcare delivery.</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Segoe UI" panose="020B0502040204020203" pitchFamily="34" charset="0"/>
            </a:endParaRPr>
          </a:p>
          <a:p>
            <a:pPr marL="0" indent="0" algn="l" rtl="0" fontAlgn="base">
              <a:buNone/>
            </a:pP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Segoe UI" panose="020B0502040204020203" pitchFamily="34" charset="0"/>
            </a:endParaRPr>
          </a:p>
          <a:p>
            <a:pPr algn="l" rtl="0" fontAlgn="base"/>
            <a:r>
              <a:rPr lang="en-US" sz="2400" b="0" i="0" u="none" strike="noStrike">
                <a:solidFill>
                  <a:srgbClr val="000000"/>
                </a:solidFill>
                <a:effectLst/>
                <a:latin typeface="Tisa Offc Serif Pro" panose="02010504030101020102" pitchFamily="2" charset="0"/>
              </a:rPr>
              <a:t>The GLHP works on developing and sharing emergency preparedness plans, resources, and best practices, and fosters collaboration among healthcare organizations and emergency management agencies </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Segoe UI" panose="020B0502040204020203" pitchFamily="34" charset="0"/>
            </a:endParaRPr>
          </a:p>
        </p:txBody>
      </p:sp>
      <p:pic>
        <p:nvPicPr>
          <p:cNvPr id="2052" name="Picture 4" descr="A blue circle with yellow and black text&#10;&#10;AI-generated content may be incorrect.">
            <a:extLst>
              <a:ext uri="{FF2B5EF4-FFF2-40B4-BE49-F238E27FC236}">
                <a16:creationId xmlns:a16="http://schemas.microsoft.com/office/drawing/2014/main" id="{A17196A7-A2AB-9C91-2B89-2F0847E40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0671" y="932448"/>
            <a:ext cx="18669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41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C8C98-AF4E-680B-D295-1EA2DC1CB451}"/>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2FE3DA95-F7FD-609C-289F-618DB24C745D}"/>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53C9A896-C2E8-7628-060E-D376BE5E0390}"/>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B5871855-2462-B9B4-7463-DDCA29D8F456}"/>
              </a:ext>
            </a:extLst>
          </p:cNvPr>
          <p:cNvSpPr>
            <a:spLocks noGrp="1"/>
          </p:cNvSpPr>
          <p:nvPr>
            <p:ph type="title"/>
          </p:nvPr>
        </p:nvSpPr>
        <p:spPr>
          <a:xfrm>
            <a:off x="417786" y="1241180"/>
            <a:ext cx="10515600" cy="1325563"/>
          </a:xfrm>
        </p:spPr>
        <p:txBody>
          <a:bodyPr/>
          <a:lstStyle/>
          <a:p>
            <a:r>
              <a:rPr lang="en-US" sz="3600" b="0" i="0" u="none" strike="noStrike">
                <a:solidFill>
                  <a:srgbClr val="000000"/>
                </a:solidFill>
                <a:effectLst/>
                <a:latin typeface="Tisa Offc Serif Pro" panose="02010504030101020102" pitchFamily="2" charset="0"/>
              </a:rPr>
              <a:t>Great Lakes Healthcare Partnership</a:t>
            </a:r>
            <a:r>
              <a:rPr lang="en-US" sz="1800" b="0" i="0">
                <a:solidFill>
                  <a:srgbClr val="000000"/>
                </a:solidFill>
                <a:effectLst/>
                <a:latin typeface="Tisa Offc Serif Pro" panose="02010504030101020102" pitchFamily="2" charset="0"/>
              </a:rPr>
              <a:t>​</a:t>
            </a:r>
            <a:endParaRPr lang="en-US"/>
          </a:p>
        </p:txBody>
      </p:sp>
      <p:sp>
        <p:nvSpPr>
          <p:cNvPr id="5" name="Content Placeholder 4">
            <a:extLst>
              <a:ext uri="{FF2B5EF4-FFF2-40B4-BE49-F238E27FC236}">
                <a16:creationId xmlns:a16="http://schemas.microsoft.com/office/drawing/2014/main" id="{6DB3A2F8-230A-5CB2-6B26-F452C6178666}"/>
              </a:ext>
            </a:extLst>
          </p:cNvPr>
          <p:cNvSpPr>
            <a:spLocks noGrp="1"/>
          </p:cNvSpPr>
          <p:nvPr>
            <p:ph idx="1"/>
          </p:nvPr>
        </p:nvSpPr>
        <p:spPr>
          <a:xfrm>
            <a:off x="838200" y="2566743"/>
            <a:ext cx="10515600" cy="3610219"/>
          </a:xfrm>
        </p:spPr>
        <p:txBody>
          <a:bodyPr/>
          <a:lstStyle/>
          <a:p>
            <a:pPr algn="l" rtl="0" fontAlgn="base"/>
            <a:r>
              <a:rPr lang="en-US" sz="2400" b="1" i="0" u="none" strike="noStrike">
                <a:solidFill>
                  <a:srgbClr val="000000"/>
                </a:solidFill>
                <a:effectLst/>
                <a:latin typeface="Tisa Offc Serif Pro" panose="02010504030101020102" pitchFamily="2" charset="0"/>
              </a:rPr>
              <a:t>Frontline Facility </a:t>
            </a:r>
            <a:r>
              <a:rPr lang="en-US" sz="2400" b="0" i="0" u="none" strike="noStrike">
                <a:solidFill>
                  <a:srgbClr val="000000"/>
                </a:solidFill>
                <a:effectLst/>
                <a:latin typeface="Tisa Offc Serif Pro" panose="02010504030101020102" pitchFamily="2" charset="0"/>
              </a:rPr>
              <a:t>will:</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Expect to care for patient for a minimum of 8 hours.</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Log staff contacts with patient, specimens, and waste.</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Sequester waste in preparation for removal.</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Escalate any operations/logistics questions to health department; patient care questions to RESPTC/NETEC.</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marL="0" indent="0">
              <a:buNone/>
            </a:pPr>
            <a:endParaRPr lang="en-US"/>
          </a:p>
        </p:txBody>
      </p:sp>
    </p:spTree>
    <p:extLst>
      <p:ext uri="{BB962C8B-B14F-4D97-AF65-F5344CB8AC3E}">
        <p14:creationId xmlns:p14="http://schemas.microsoft.com/office/powerpoint/2010/main" val="1261584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C67DF-3A86-B03E-E49C-9D27388DD04D}"/>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0035C483-35CA-6378-D0BA-681C65409E1B}"/>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69725B7E-C492-A574-04C6-17EEF5A9BAD1}"/>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C3886019-26A9-6464-2289-AF8A5319687E}"/>
              </a:ext>
            </a:extLst>
          </p:cNvPr>
          <p:cNvSpPr>
            <a:spLocks noGrp="1"/>
          </p:cNvSpPr>
          <p:nvPr>
            <p:ph type="title"/>
          </p:nvPr>
        </p:nvSpPr>
        <p:spPr>
          <a:xfrm>
            <a:off x="417787" y="1212646"/>
            <a:ext cx="10515600" cy="1325563"/>
          </a:xfrm>
        </p:spPr>
        <p:txBody>
          <a:bodyPr>
            <a:normAutofit/>
          </a:bodyPr>
          <a:lstStyle/>
          <a:p>
            <a:r>
              <a:rPr lang="en-US" sz="3600" b="0" i="0" u="none" strike="noStrike">
                <a:solidFill>
                  <a:srgbClr val="000000"/>
                </a:solidFill>
                <a:effectLst/>
                <a:latin typeface="Tisa Offc Serif Pro" panose="02010504030101020102" pitchFamily="2" charset="0"/>
              </a:rPr>
              <a:t>Great Lakes Healthcare Partnership</a:t>
            </a:r>
            <a:endParaRPr lang="en-US" sz="3600"/>
          </a:p>
        </p:txBody>
      </p:sp>
      <p:sp>
        <p:nvSpPr>
          <p:cNvPr id="5" name="Content Placeholder 4">
            <a:extLst>
              <a:ext uri="{FF2B5EF4-FFF2-40B4-BE49-F238E27FC236}">
                <a16:creationId xmlns:a16="http://schemas.microsoft.com/office/drawing/2014/main" id="{26038FA6-8EEB-166E-A56F-A2596659C89C}"/>
              </a:ext>
            </a:extLst>
          </p:cNvPr>
          <p:cNvSpPr>
            <a:spLocks noGrp="1"/>
          </p:cNvSpPr>
          <p:nvPr>
            <p:ph idx="1"/>
          </p:nvPr>
        </p:nvSpPr>
        <p:spPr>
          <a:xfrm>
            <a:off x="838200" y="2301766"/>
            <a:ext cx="10515600" cy="3875197"/>
          </a:xfrm>
        </p:spPr>
        <p:txBody>
          <a:bodyPr vert="horz" lIns="91440" tIns="45720" rIns="91440" bIns="45720" rtlCol="0" anchor="t">
            <a:normAutofit lnSpcReduction="10000"/>
          </a:bodyPr>
          <a:lstStyle/>
          <a:p>
            <a:pPr algn="l" rtl="0" fontAlgn="base"/>
            <a:r>
              <a:rPr lang="en-US" sz="2400" b="1" i="0" u="none" strike="noStrike">
                <a:solidFill>
                  <a:srgbClr val="000000"/>
                </a:solidFill>
                <a:effectLst/>
                <a:latin typeface="Tisa Offc Serif Pro"/>
              </a:rPr>
              <a:t>Health Department </a:t>
            </a:r>
            <a:r>
              <a:rPr lang="en-US" sz="2400">
                <a:solidFill>
                  <a:srgbClr val="000000"/>
                </a:solidFill>
                <a:latin typeface="Tisa Offc Serif Pro"/>
              </a:rPr>
              <a:t>may</a:t>
            </a:r>
            <a:r>
              <a:rPr lang="en-US" sz="2400" b="0" i="0" u="none" strike="noStrike">
                <a:solidFill>
                  <a:srgbClr val="000000"/>
                </a:solidFill>
                <a:effectLst/>
                <a:latin typeface="Tisa Offc Serif Pro"/>
              </a:rPr>
              <a:t>:</a:t>
            </a:r>
            <a:r>
              <a:rPr lang="en-US" sz="2400" b="0" i="0">
                <a:solidFill>
                  <a:srgbClr val="000000"/>
                </a:solidFill>
                <a:effectLst/>
                <a:latin typeface="Tisa Offc Serif Pro"/>
              </a:rPr>
              <a:t>​</a:t>
            </a:r>
          </a:p>
          <a:p>
            <a:pPr fontAlgn="base"/>
            <a:r>
              <a:rPr lang="en-US" sz="2400">
                <a:solidFill>
                  <a:srgbClr val="000000"/>
                </a:solidFill>
                <a:latin typeface="Tisa Offc Serif Pro"/>
              </a:rPr>
              <a:t>Held arrange</a:t>
            </a:r>
            <a:r>
              <a:rPr lang="en-US" sz="2400" b="0" i="0" u="none" strike="noStrike">
                <a:solidFill>
                  <a:srgbClr val="000000"/>
                </a:solidFill>
                <a:effectLst/>
                <a:latin typeface="Tisa Offc Serif Pro"/>
              </a:rPr>
              <a:t> transport/ambulance service. Will include police transport if needed.</a:t>
            </a:r>
            <a:r>
              <a:rPr lang="en-US" sz="2400" b="0" i="0">
                <a:solidFill>
                  <a:srgbClr val="000000"/>
                </a:solidFill>
                <a:effectLst/>
                <a:latin typeface="Tisa Offc Serif Pro"/>
              </a:rPr>
              <a:t>​</a:t>
            </a: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Identify/Notify potential receiving hospital(s).</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Will notify/contact ASPR/HHS, CDC, other state health departments if needed.</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Discuss testing process/lab work and transporting sample to state public health lab for presumptive positive. </a:t>
            </a:r>
            <a:r>
              <a:rPr lang="en-US" sz="2400" b="0" i="0">
                <a:solidFill>
                  <a:srgbClr val="000000"/>
                </a:solidFill>
                <a:effectLst/>
                <a:latin typeface="Tisa Offc Serif Pro" panose="02010504030101020102" pitchFamily="2"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0" u="none" strike="noStrike">
                <a:solidFill>
                  <a:srgbClr val="000000"/>
                </a:solidFill>
                <a:effectLst/>
                <a:latin typeface="Tisa Offc Serif Pro" panose="02010504030101020102" pitchFamily="2" charset="0"/>
              </a:rPr>
              <a:t>Connect Frontline Facility to receiving hospital and/or RESPTC/NETEC for support.</a:t>
            </a:r>
            <a:endParaRPr lang="en-US" sz="2400" b="0" i="0">
              <a:solidFill>
                <a:srgbClr val="000000"/>
              </a:solidFill>
              <a:effectLst/>
              <a:latin typeface="Arial" panose="020B0604020202020204" pitchFamily="34" charset="0"/>
            </a:endParaRPr>
          </a:p>
          <a:p>
            <a:endParaRPr lang="en-US"/>
          </a:p>
        </p:txBody>
      </p:sp>
    </p:spTree>
    <p:extLst>
      <p:ext uri="{BB962C8B-B14F-4D97-AF65-F5344CB8AC3E}">
        <p14:creationId xmlns:p14="http://schemas.microsoft.com/office/powerpoint/2010/main" val="1426015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88881-A0FA-06A4-410A-9C6C70320A27}"/>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A3D70AEC-064B-BC17-48FC-4C18B61B25F1}"/>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C81B5CEB-90D3-465A-B7B2-3886943F865D}"/>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292F70BF-3875-ACD5-8CAE-A21E0A0C2705}"/>
              </a:ext>
            </a:extLst>
          </p:cNvPr>
          <p:cNvSpPr>
            <a:spLocks noGrp="1"/>
          </p:cNvSpPr>
          <p:nvPr>
            <p:ph type="title"/>
          </p:nvPr>
        </p:nvSpPr>
        <p:spPr>
          <a:xfrm>
            <a:off x="480848" y="1366345"/>
            <a:ext cx="10515600" cy="903890"/>
          </a:xfrm>
        </p:spPr>
        <p:txBody>
          <a:bodyPr>
            <a:normAutofit/>
          </a:bodyPr>
          <a:lstStyle/>
          <a:p>
            <a:r>
              <a:rPr lang="en-US" sz="3600">
                <a:latin typeface="Tisa Offc Serif Pro" panose="02010504030101020102" pitchFamily="2" charset="0"/>
              </a:rPr>
              <a:t>What will they ask? </a:t>
            </a:r>
          </a:p>
        </p:txBody>
      </p:sp>
      <p:sp>
        <p:nvSpPr>
          <p:cNvPr id="5" name="Content Placeholder 4">
            <a:extLst>
              <a:ext uri="{FF2B5EF4-FFF2-40B4-BE49-F238E27FC236}">
                <a16:creationId xmlns:a16="http://schemas.microsoft.com/office/drawing/2014/main" id="{220C0635-F264-FE4B-7B89-CCA9DEED8104}"/>
              </a:ext>
            </a:extLst>
          </p:cNvPr>
          <p:cNvSpPr>
            <a:spLocks noGrp="1"/>
          </p:cNvSpPr>
          <p:nvPr>
            <p:ph idx="1"/>
          </p:nvPr>
        </p:nvSpPr>
        <p:spPr>
          <a:xfrm>
            <a:off x="838199" y="2438400"/>
            <a:ext cx="11017469" cy="4419600"/>
          </a:xfrm>
        </p:spPr>
        <p:txBody>
          <a:bodyPr>
            <a:normAutofit fontScale="92500" lnSpcReduction="20000"/>
          </a:bodyPr>
          <a:lstStyle/>
          <a:p>
            <a:pPr marL="742950" marR="0" lvl="1" indent="-285750">
              <a:spcBef>
                <a:spcPts val="600"/>
              </a:spcBef>
              <a:spcAft>
                <a:spcPts val="600"/>
              </a:spcAft>
              <a:buFont typeface="Courier New" panose="02070309020205020404" pitchFamily="49" charset="0"/>
              <a:buChar char="o"/>
              <a:tabLst>
                <a:tab pos="274320" algn="l"/>
                <a:tab pos="457200" algn="l"/>
              </a:tabLst>
            </a:pPr>
            <a:r>
              <a:rPr lang="en-US" sz="2600">
                <a:effectLst/>
                <a:latin typeface="Tisa Offc Serif Pro" panose="02010504030101020102" pitchFamily="2" charset="0"/>
                <a:ea typeface="MS Mincho" panose="02020609040205080304" pitchFamily="49" charset="-128"/>
                <a:cs typeface="Calibri" panose="020F0502020204030204" pitchFamily="34" charset="0"/>
              </a:rPr>
              <a:t>Provide Situational Report:</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143000" marR="0" lvl="2"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Personal information </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600200" marR="0" lvl="3"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Name, age, gender, pregnancy status, suspected/confirmed HCID</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143000" marR="0" lvl="2"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Countries visited and dates of travel in each</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143000" marR="0" lvl="2"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Symptoms / Condition  </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600200" marR="0" lvl="3"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Stable, improving, or worsening</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600200" marR="0" lvl="3"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List of symptoms and onset dates</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143000" marR="0" lvl="2"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A description of exposure (examples: animal exposures, healthcare exposures, etc.)</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pPr marL="1143000" marR="0" lvl="2" indent="-228600">
              <a:spcBef>
                <a:spcPts val="600"/>
              </a:spcBef>
              <a:spcAft>
                <a:spcPts val="600"/>
              </a:spcAft>
              <a:buFont typeface="Symbol" panose="05050102010706020507" pitchFamily="18" charset="2"/>
              <a:buChar char=""/>
            </a:pPr>
            <a:r>
              <a:rPr lang="en-US" sz="2600">
                <a:effectLst/>
                <a:latin typeface="Tisa Offc Serif Pro" panose="02010504030101020102" pitchFamily="2" charset="0"/>
                <a:ea typeface="Times New Roman" panose="02020603050405020304" pitchFamily="18" charset="0"/>
                <a:cs typeface="Calibri" panose="020F0502020204030204" pitchFamily="34" charset="0"/>
              </a:rPr>
              <a:t>Confirm that blood was drawn and where it was sent off for testing and for what pathogens</a:t>
            </a:r>
            <a:endParaRPr lang="en-US" sz="2600">
              <a:effectLst/>
              <a:latin typeface="Tisa Offc Serif Pro" panose="02010504030101020102" pitchFamily="2" charset="0"/>
              <a:ea typeface="MS Mincho" panose="02020609040205080304" pitchFamily="49" charset="-128"/>
              <a:cs typeface="Times New Roman" panose="02020603050405020304" pitchFamily="18" charset="0"/>
            </a:endParaRPr>
          </a:p>
          <a:p>
            <a:endParaRPr lang="en-US"/>
          </a:p>
        </p:txBody>
      </p:sp>
    </p:spTree>
    <p:extLst>
      <p:ext uri="{BB962C8B-B14F-4D97-AF65-F5344CB8AC3E}">
        <p14:creationId xmlns:p14="http://schemas.microsoft.com/office/powerpoint/2010/main" val="42319156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B06DC-C922-AE04-9AEF-9CCB4DC64887}"/>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8C0604E-7B31-E3A1-3F9A-4ED58EF540CB}"/>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E5B27EE4-375C-46C4-A065-D86C571CF51F}"/>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endParaRPr lang="en-US" sz="2800" b="1">
              <a:solidFill>
                <a:prstClr val="white"/>
              </a:solidFill>
              <a:latin typeface="Source Sans Pro" panose="020B0503030403020204" pitchFamily="34" charset="0"/>
              <a:ea typeface="Source Sans Pro" panose="020B0503030403020204" pitchFamily="34" charset="0"/>
            </a:endParaRPr>
          </a:p>
        </p:txBody>
      </p:sp>
      <p:sp>
        <p:nvSpPr>
          <p:cNvPr id="3" name="Title 2">
            <a:extLst>
              <a:ext uri="{FF2B5EF4-FFF2-40B4-BE49-F238E27FC236}">
                <a16:creationId xmlns:a16="http://schemas.microsoft.com/office/drawing/2014/main" id="{D7B94DE6-0719-129D-B5EB-68BB6CADFCC1}"/>
              </a:ext>
            </a:extLst>
          </p:cNvPr>
          <p:cNvSpPr>
            <a:spLocks noGrp="1"/>
          </p:cNvSpPr>
          <p:nvPr>
            <p:ph type="title"/>
          </p:nvPr>
        </p:nvSpPr>
        <p:spPr>
          <a:xfrm>
            <a:off x="480848" y="1604536"/>
            <a:ext cx="10515600" cy="1033561"/>
          </a:xfrm>
        </p:spPr>
        <p:txBody>
          <a:bodyPr>
            <a:normAutofit fontScale="90000"/>
          </a:bodyPr>
          <a:lstStyle/>
          <a:p>
            <a:r>
              <a:rPr lang="en-US" sz="4000">
                <a:effectLst/>
                <a:latin typeface="Tisa Offc Serif Pro" panose="02010504030101020102" pitchFamily="2" charset="0"/>
                <a:ea typeface="MS Mincho" panose="02020609040205080304" pitchFamily="49" charset="-128"/>
                <a:cs typeface="Times New Roman" panose="02020603050405020304" pitchFamily="18" charset="0"/>
              </a:rPr>
              <a:t>State Primary Points of Contact:</a:t>
            </a:r>
            <a:br>
              <a:rPr lang="en-US" sz="3600">
                <a:effectLst/>
                <a:latin typeface="Tisa Offc Serif Pro" panose="02010504030101020102" pitchFamily="2" charset="0"/>
                <a:ea typeface="MS Mincho" panose="02020609040205080304" pitchFamily="49" charset="-128"/>
                <a:cs typeface="Times New Roman" panose="02020603050405020304" pitchFamily="18" charset="0"/>
              </a:rPr>
            </a:br>
            <a:endParaRPr lang="en-US" sz="3600">
              <a:latin typeface="Tisa Offc Serif Pro" panose="02010504030101020102" pitchFamily="2" charset="0"/>
            </a:endParaRPr>
          </a:p>
        </p:txBody>
      </p:sp>
      <p:sp>
        <p:nvSpPr>
          <p:cNvPr id="5" name="Content Placeholder 4">
            <a:extLst>
              <a:ext uri="{FF2B5EF4-FFF2-40B4-BE49-F238E27FC236}">
                <a16:creationId xmlns:a16="http://schemas.microsoft.com/office/drawing/2014/main" id="{2F2DE9E5-8D5F-642C-8CC1-F3FD1CE38D95}"/>
              </a:ext>
            </a:extLst>
          </p:cNvPr>
          <p:cNvSpPr>
            <a:spLocks noGrp="1"/>
          </p:cNvSpPr>
          <p:nvPr>
            <p:ph idx="1"/>
          </p:nvPr>
        </p:nvSpPr>
        <p:spPr>
          <a:xfrm>
            <a:off x="-539262" y="1848203"/>
            <a:ext cx="7791805" cy="4403835"/>
          </a:xfrm>
        </p:spPr>
        <p:txBody>
          <a:bodyPr vert="horz" lIns="91440" tIns="45720" rIns="91440" bIns="45720" rtlCol="0" anchor="t">
            <a:normAutofit/>
          </a:bodyPr>
          <a:lstStyle/>
          <a:p>
            <a:pPr marL="914400" marR="0" lvl="2" indent="0">
              <a:spcBef>
                <a:spcPts val="600"/>
              </a:spcBef>
              <a:spcAft>
                <a:spcPts val="600"/>
              </a:spcAft>
              <a:buNone/>
              <a:tabLst>
                <a:tab pos="274320" algn="l"/>
                <a:tab pos="457200" algn="l"/>
              </a:tabLst>
            </a:pPr>
            <a:endParaRPr lang="en-US">
              <a:effectLst/>
              <a:latin typeface="Calibri" panose="020F0502020204030204" pitchFamily="34" charset="0"/>
              <a:ea typeface="MS Mincho" panose="02020609040205080304" pitchFamily="49" charset="-128"/>
              <a:cs typeface="Times New Roman" panose="02020603050405020304" pitchFamily="18" charset="0"/>
            </a:endParaRPr>
          </a:p>
          <a:p>
            <a:pPr lvl="2">
              <a:spcBef>
                <a:spcPts val="600"/>
              </a:spcBef>
              <a:spcAft>
                <a:spcPts val="600"/>
              </a:spcAft>
              <a:buFont typeface="Symbol" panose="05050102010706020507" pitchFamily="18" charset="2"/>
              <a:buChar char=""/>
              <a:tabLst>
                <a:tab pos="274320" algn="l"/>
                <a:tab pos="457200" algn="l"/>
              </a:tabLst>
            </a:pPr>
            <a:endParaRPr lang="en-US" dirty="0">
              <a:effectLst/>
              <a:latin typeface="Tisa Offc Serif Pro" panose="02010504030101020102" pitchFamily="2" charset="0"/>
              <a:ea typeface="MS Mincho" panose="02020609040205080304" pitchFamily="49" charset="-128"/>
              <a:cs typeface="Times New Roman" panose="02020603050405020304" pitchFamily="18" charset="0"/>
            </a:endParaRPr>
          </a:p>
          <a:p>
            <a:pPr marL="1143000" marR="0" lvl="2" indent="-228600">
              <a:spcBef>
                <a:spcPts val="600"/>
              </a:spcBef>
              <a:spcAft>
                <a:spcPts val="600"/>
              </a:spcAft>
              <a:buFont typeface="Symbol" panose="05050102010706020507" pitchFamily="18" charset="2"/>
              <a:buChar char=""/>
              <a:tabLst>
                <a:tab pos="274320" algn="l"/>
                <a:tab pos="457200" algn="l"/>
              </a:tabLst>
            </a:pPr>
            <a:r>
              <a:rPr lang="en-US">
                <a:effectLst/>
                <a:latin typeface="Tisa Offc Serif Pro" panose="02010504030101020102" pitchFamily="2" charset="0"/>
                <a:ea typeface="MS Mincho" panose="02020609040205080304" pitchFamily="49" charset="-128"/>
                <a:cs typeface="Times New Roman" panose="02020603050405020304" pitchFamily="18" charset="0"/>
              </a:rPr>
              <a:t>Wisconsin: 24/7 Communicable Disease On-Call: 800-943-0003</a:t>
            </a:r>
          </a:p>
          <a:p>
            <a:pPr marL="1143000" marR="0" lvl="2" indent="-228600">
              <a:spcBef>
                <a:spcPts val="600"/>
              </a:spcBef>
              <a:spcAft>
                <a:spcPts val="600"/>
              </a:spcAft>
              <a:buFont typeface="Symbol" panose="05050102010706020507" pitchFamily="18" charset="2"/>
              <a:buChar char=""/>
              <a:tabLst>
                <a:tab pos="274320" algn="l"/>
                <a:tab pos="457200" algn="l"/>
              </a:tabLst>
            </a:pPr>
            <a:endParaRPr lang="en-US">
              <a:effectLst/>
              <a:latin typeface="Tisa Offc Serif Pro" panose="02010504030101020102" pitchFamily="2" charset="0"/>
              <a:ea typeface="MS Mincho" panose="02020609040205080304" pitchFamily="49" charset="-128"/>
              <a:cs typeface="Times New Roman" panose="02020603050405020304" pitchFamily="18" charset="0"/>
            </a:endParaRPr>
          </a:p>
          <a:p>
            <a:endParaRPr lang="en-US"/>
          </a:p>
        </p:txBody>
      </p:sp>
      <p:pic>
        <p:nvPicPr>
          <p:cNvPr id="6" name="Picture 5" descr="A map of the state of wisconsin&#10;&#10;AI-generated content may be incorrect.">
            <a:extLst>
              <a:ext uri="{FF2B5EF4-FFF2-40B4-BE49-F238E27FC236}">
                <a16:creationId xmlns:a16="http://schemas.microsoft.com/office/drawing/2014/main" id="{3CA15038-E46C-965F-8614-A8F64F1396B5}"/>
              </a:ext>
            </a:extLst>
          </p:cNvPr>
          <p:cNvPicPr>
            <a:picLocks noChangeAspect="1"/>
          </p:cNvPicPr>
          <p:nvPr/>
        </p:nvPicPr>
        <p:blipFill>
          <a:blip r:embed="rId3"/>
          <a:stretch>
            <a:fillRect/>
          </a:stretch>
        </p:blipFill>
        <p:spPr>
          <a:xfrm>
            <a:off x="7675035" y="1851276"/>
            <a:ext cx="3763258" cy="4059609"/>
          </a:xfrm>
          <a:prstGeom prst="rect">
            <a:avLst/>
          </a:prstGeom>
        </p:spPr>
      </p:pic>
    </p:spTree>
    <p:extLst>
      <p:ext uri="{BB962C8B-B14F-4D97-AF65-F5344CB8AC3E}">
        <p14:creationId xmlns:p14="http://schemas.microsoft.com/office/powerpoint/2010/main" val="4268685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F8FE2B-5FDE-7D5B-5F52-8B5E7050632D}"/>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BC9E1170-746D-E2EC-60C7-5739263745ED}"/>
              </a:ext>
            </a:extLst>
          </p:cNvPr>
          <p:cNvPicPr>
            <a:picLocks noChangeAspect="1"/>
          </p:cNvPicPr>
          <p:nvPr/>
        </p:nvPicPr>
        <p:blipFill>
          <a:blip r:embed="rId3">
            <a:alphaModFix amt="20000"/>
          </a:blip>
          <a:stretch>
            <a:fillRect/>
          </a:stretch>
        </p:blipFill>
        <p:spPr>
          <a:xfrm>
            <a:off x="8231278" y="191650"/>
            <a:ext cx="3921046" cy="6250794"/>
          </a:xfrm>
          <a:prstGeom prst="rect">
            <a:avLst/>
          </a:prstGeom>
        </p:spPr>
      </p:pic>
      <p:sp>
        <p:nvSpPr>
          <p:cNvPr id="3" name="object 3"/>
          <p:cNvSpPr txBox="1">
            <a:spLocks noGrp="1"/>
          </p:cNvSpPr>
          <p:nvPr>
            <p:ph type="title"/>
          </p:nvPr>
        </p:nvSpPr>
        <p:spPr>
          <a:xfrm>
            <a:off x="704455" y="2497090"/>
            <a:ext cx="7068184" cy="2128788"/>
          </a:xfrm>
          <a:prstGeom prst="rect">
            <a:avLst/>
          </a:prstGeom>
        </p:spPr>
        <p:txBody>
          <a:bodyPr vert="horz" wrap="square" lIns="0" tIns="401320" rIns="0" bIns="0" rtlCol="0">
            <a:spAutoFit/>
          </a:bodyPr>
          <a:lstStyle/>
          <a:p>
            <a:pPr>
              <a:lnSpc>
                <a:spcPct val="100000"/>
              </a:lnSpc>
              <a:spcBef>
                <a:spcPts val="3160"/>
              </a:spcBef>
            </a:pPr>
            <a:r>
              <a:rPr lang="en-US">
                <a:solidFill>
                  <a:schemeClr val="bg1"/>
                </a:solidFill>
                <a:latin typeface="Source Sans Pro" panose="020B0503030403020204" pitchFamily="34" charset="0"/>
                <a:ea typeface="Source Sans Pro" panose="020B0503030403020204" pitchFamily="34" charset="0"/>
              </a:rPr>
              <a:t>SPU- Hosted &amp; Regional Education</a:t>
            </a:r>
            <a:br>
              <a:rPr lang="en-US" sz="6000">
                <a:solidFill>
                  <a:schemeClr val="bg1"/>
                </a:solidFill>
              </a:rPr>
            </a:br>
            <a:endParaRPr lang="en-US" sz="2400">
              <a:solidFill>
                <a:schemeClr val="bg1"/>
              </a:solidFill>
            </a:endParaRPr>
          </a:p>
        </p:txBody>
      </p:sp>
      <p:sp>
        <p:nvSpPr>
          <p:cNvPr id="5" name="TextBox 4">
            <a:extLst>
              <a:ext uri="{FF2B5EF4-FFF2-40B4-BE49-F238E27FC236}">
                <a16:creationId xmlns:a16="http://schemas.microsoft.com/office/drawing/2014/main" id="{AA7D1A01-F9A4-4F7D-9D1A-535AFEE77B4C}"/>
              </a:ext>
            </a:extLst>
          </p:cNvPr>
          <p:cNvSpPr txBox="1"/>
          <p:nvPr/>
        </p:nvSpPr>
        <p:spPr>
          <a:xfrm>
            <a:off x="3067838" y="6266240"/>
            <a:ext cx="6096000" cy="400110"/>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8DCD2"/>
                </a:solidFill>
                <a:effectLst/>
                <a:uLnTx/>
                <a:uFillTx/>
                <a:latin typeface="Source Sans Pro" panose="020B0503030403020204" pitchFamily="34" charset="0"/>
                <a:ea typeface="Source Sans Pro" panose="020B0503030403020204" pitchFamily="34" charset="0"/>
                <a:cs typeface="+mn-cs"/>
              </a:rPr>
              <a:t>PREPARE. PROTECT. RESPOND. </a:t>
            </a:r>
          </a:p>
        </p:txBody>
      </p:sp>
    </p:spTree>
    <p:extLst>
      <p:ext uri="{BB962C8B-B14F-4D97-AF65-F5344CB8AC3E}">
        <p14:creationId xmlns:p14="http://schemas.microsoft.com/office/powerpoint/2010/main" val="62829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1448-8E11-406C-FBCA-4A6FEA26351B}"/>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521FF73B-C434-9952-9CDD-9DBF48F79C81}"/>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52D2EA1D-3B81-722E-66FF-0C3E44894852}"/>
              </a:ext>
            </a:extLst>
          </p:cNvPr>
          <p:cNvPicPr>
            <a:picLocks noChangeAspect="1"/>
          </p:cNvPicPr>
          <p:nvPr/>
        </p:nvPicPr>
        <p:blipFill>
          <a:blip r:embed="rId3">
            <a:alphaModFix amt="20000"/>
          </a:blip>
          <a:stretch>
            <a:fillRect/>
          </a:stretch>
        </p:blipFill>
        <p:spPr>
          <a:xfrm>
            <a:off x="8231278" y="191650"/>
            <a:ext cx="3921046" cy="6250794"/>
          </a:xfrm>
          <a:prstGeom prst="rect">
            <a:avLst/>
          </a:prstGeom>
        </p:spPr>
      </p:pic>
      <p:sp>
        <p:nvSpPr>
          <p:cNvPr id="3" name="object 3">
            <a:extLst>
              <a:ext uri="{FF2B5EF4-FFF2-40B4-BE49-F238E27FC236}">
                <a16:creationId xmlns:a16="http://schemas.microsoft.com/office/drawing/2014/main" id="{FC475C5A-B1F7-BA05-478C-A7C555294389}"/>
              </a:ext>
            </a:extLst>
          </p:cNvPr>
          <p:cNvSpPr txBox="1">
            <a:spLocks noGrp="1"/>
          </p:cNvSpPr>
          <p:nvPr>
            <p:ph type="title"/>
          </p:nvPr>
        </p:nvSpPr>
        <p:spPr>
          <a:xfrm>
            <a:off x="704455" y="2497090"/>
            <a:ext cx="7068184" cy="1451679"/>
          </a:xfrm>
          <a:prstGeom prst="rect">
            <a:avLst/>
          </a:prstGeom>
        </p:spPr>
        <p:txBody>
          <a:bodyPr vert="horz" wrap="square" lIns="0" tIns="401320" rIns="0" bIns="0" rtlCol="0">
            <a:spAutoFit/>
          </a:bodyPr>
          <a:lstStyle/>
          <a:p>
            <a:pPr>
              <a:lnSpc>
                <a:spcPct val="100000"/>
              </a:lnSpc>
              <a:spcBef>
                <a:spcPts val="3160"/>
              </a:spcBef>
            </a:pPr>
            <a:r>
              <a:rPr lang="en-US">
                <a:solidFill>
                  <a:schemeClr val="bg1"/>
                </a:solidFill>
                <a:latin typeface="Source Sans Pro" panose="020B0503030403020204" pitchFamily="34" charset="0"/>
                <a:ea typeface="Source Sans Pro" panose="020B0503030403020204" pitchFamily="34" charset="0"/>
              </a:rPr>
              <a:t>NSPS Overview</a:t>
            </a:r>
            <a:br>
              <a:rPr lang="en-US" sz="6000">
                <a:solidFill>
                  <a:schemeClr val="bg1"/>
                </a:solidFill>
              </a:rPr>
            </a:br>
            <a:endParaRPr lang="en-US" sz="2400">
              <a:solidFill>
                <a:schemeClr val="bg1"/>
              </a:solidFill>
            </a:endParaRPr>
          </a:p>
        </p:txBody>
      </p:sp>
      <p:sp>
        <p:nvSpPr>
          <p:cNvPr id="5" name="TextBox 4">
            <a:extLst>
              <a:ext uri="{FF2B5EF4-FFF2-40B4-BE49-F238E27FC236}">
                <a16:creationId xmlns:a16="http://schemas.microsoft.com/office/drawing/2014/main" id="{ADA8B833-85BE-8115-A206-25264D62B5F3}"/>
              </a:ext>
            </a:extLst>
          </p:cNvPr>
          <p:cNvSpPr txBox="1"/>
          <p:nvPr/>
        </p:nvSpPr>
        <p:spPr>
          <a:xfrm>
            <a:off x="3067838" y="6266240"/>
            <a:ext cx="6096000" cy="400110"/>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8DCD2"/>
                </a:solidFill>
                <a:effectLst/>
                <a:uLnTx/>
                <a:uFillTx/>
                <a:latin typeface="Source Sans Pro" panose="020B0503030403020204" pitchFamily="34" charset="0"/>
                <a:ea typeface="Source Sans Pro" panose="020B0503030403020204" pitchFamily="34" charset="0"/>
                <a:cs typeface="+mn-cs"/>
              </a:rPr>
              <a:t>PREPARE. PROTECT. RESPOND. </a:t>
            </a:r>
          </a:p>
        </p:txBody>
      </p:sp>
    </p:spTree>
    <p:extLst>
      <p:ext uri="{BB962C8B-B14F-4D97-AF65-F5344CB8AC3E}">
        <p14:creationId xmlns:p14="http://schemas.microsoft.com/office/powerpoint/2010/main" val="2059895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CFCD15-701A-ED79-12A9-8DA5D268202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F599045-CE6D-D739-271B-A200E1A0A8BB}"/>
              </a:ext>
            </a:extLst>
          </p:cNvPr>
          <p:cNvSpPr>
            <a:spLocks noGrp="1"/>
          </p:cNvSpPr>
          <p:nvPr>
            <p:ph type="sldNum" sz="quarter" idx="15"/>
          </p:nvPr>
        </p:nvSpPr>
        <p:spPr/>
        <p:txBody>
          <a:bodyPr/>
          <a:lstStyle/>
          <a:p>
            <a:fld id="{18D65601-5AE2-46FC-B138-694DDD2B510D}" type="slidenum">
              <a:rPr lang="en-US" smtClean="0"/>
              <a:pPr/>
              <a:t>60</a:t>
            </a:fld>
            <a:endParaRPr lang="en-US"/>
          </a:p>
        </p:txBody>
      </p:sp>
      <p:pic>
        <p:nvPicPr>
          <p:cNvPr id="3" name="Picture 2" descr="A group of people in hazmat suits cleaning a room&#10;&#10;AI-generated content may be incorrect.">
            <a:extLst>
              <a:ext uri="{FF2B5EF4-FFF2-40B4-BE49-F238E27FC236}">
                <a16:creationId xmlns:a16="http://schemas.microsoft.com/office/drawing/2014/main" id="{5471664E-F897-47B3-34EA-93A72F0077CF}"/>
              </a:ext>
            </a:extLst>
          </p:cNvPr>
          <p:cNvPicPr>
            <a:picLocks noChangeAspect="1"/>
          </p:cNvPicPr>
          <p:nvPr/>
        </p:nvPicPr>
        <p:blipFill>
          <a:blip r:embed="rId4"/>
          <a:stretch>
            <a:fillRect/>
          </a:stretch>
        </p:blipFill>
        <p:spPr>
          <a:xfrm>
            <a:off x="9552477" y="3953975"/>
            <a:ext cx="2336555" cy="2642821"/>
          </a:xfrm>
          <a:prstGeom prst="rect">
            <a:avLst/>
          </a:prstGeom>
        </p:spPr>
      </p:pic>
      <p:pic>
        <p:nvPicPr>
          <p:cNvPr id="6" name="Picture 5" descr="A group of people in a vehicle&#10;&#10;AI-generated content may be incorrect.">
            <a:extLst>
              <a:ext uri="{FF2B5EF4-FFF2-40B4-BE49-F238E27FC236}">
                <a16:creationId xmlns:a16="http://schemas.microsoft.com/office/drawing/2014/main" id="{4CDDFE42-4D67-F125-488B-888E737B0D92}"/>
              </a:ext>
            </a:extLst>
          </p:cNvPr>
          <p:cNvPicPr>
            <a:picLocks noChangeAspect="1"/>
          </p:cNvPicPr>
          <p:nvPr/>
        </p:nvPicPr>
        <p:blipFill>
          <a:blip r:embed="rId5"/>
          <a:stretch>
            <a:fillRect/>
          </a:stretch>
        </p:blipFill>
        <p:spPr>
          <a:xfrm>
            <a:off x="9925782" y="915500"/>
            <a:ext cx="2000251" cy="2647218"/>
          </a:xfrm>
          <a:prstGeom prst="rect">
            <a:avLst/>
          </a:prstGeom>
        </p:spPr>
      </p:pic>
      <p:pic>
        <p:nvPicPr>
          <p:cNvPr id="7" name="Picture 6" descr="A group of people wearing protective gear and face masks&#10;&#10;AI-generated content may be incorrect.">
            <a:extLst>
              <a:ext uri="{FF2B5EF4-FFF2-40B4-BE49-F238E27FC236}">
                <a16:creationId xmlns:a16="http://schemas.microsoft.com/office/drawing/2014/main" id="{8177D84F-CB06-75DE-1C33-A39CB488E480}"/>
              </a:ext>
            </a:extLst>
          </p:cNvPr>
          <p:cNvPicPr>
            <a:picLocks noChangeAspect="1"/>
          </p:cNvPicPr>
          <p:nvPr/>
        </p:nvPicPr>
        <p:blipFill>
          <a:blip r:embed="rId6"/>
          <a:stretch>
            <a:fillRect/>
          </a:stretch>
        </p:blipFill>
        <p:spPr>
          <a:xfrm>
            <a:off x="6526456" y="913667"/>
            <a:ext cx="3171825" cy="2381250"/>
          </a:xfrm>
          <a:prstGeom prst="rect">
            <a:avLst/>
          </a:prstGeom>
        </p:spPr>
      </p:pic>
      <p:pic>
        <p:nvPicPr>
          <p:cNvPr id="8" name="Picture 7" descr="A group of people standing around a person in a hospital bed&#10;&#10;AI-generated content may be incorrect.">
            <a:extLst>
              <a:ext uri="{FF2B5EF4-FFF2-40B4-BE49-F238E27FC236}">
                <a16:creationId xmlns:a16="http://schemas.microsoft.com/office/drawing/2014/main" id="{CB66A118-E2F0-80D4-761E-F8A610E39E02}"/>
              </a:ext>
            </a:extLst>
          </p:cNvPr>
          <p:cNvPicPr>
            <a:picLocks noChangeAspect="1"/>
          </p:cNvPicPr>
          <p:nvPr/>
        </p:nvPicPr>
        <p:blipFill>
          <a:blip r:embed="rId7"/>
          <a:stretch>
            <a:fillRect/>
          </a:stretch>
        </p:blipFill>
        <p:spPr>
          <a:xfrm>
            <a:off x="6925408" y="3712187"/>
            <a:ext cx="2350477" cy="2669198"/>
          </a:xfrm>
          <a:prstGeom prst="rect">
            <a:avLst/>
          </a:prstGeom>
        </p:spPr>
      </p:pic>
      <p:sp>
        <p:nvSpPr>
          <p:cNvPr id="13" name="Content Placeholder 12">
            <a:extLst>
              <a:ext uri="{FF2B5EF4-FFF2-40B4-BE49-F238E27FC236}">
                <a16:creationId xmlns:a16="http://schemas.microsoft.com/office/drawing/2014/main" id="{07233AA4-E2E8-471C-349A-4E3C57AD61FF}"/>
              </a:ext>
            </a:extLst>
          </p:cNvPr>
          <p:cNvSpPr>
            <a:spLocks noGrp="1"/>
          </p:cNvSpPr>
          <p:nvPr>
            <p:ph sz="quarter" idx="12"/>
          </p:nvPr>
        </p:nvSpPr>
        <p:spPr>
          <a:xfrm>
            <a:off x="934338" y="912968"/>
            <a:ext cx="5727002" cy="4131186"/>
          </a:xfrm>
        </p:spPr>
        <p:txBody>
          <a:bodyPr wrap="square" lIns="0" tIns="0" rIns="0" bIns="0" anchor="t">
            <a:noAutofit/>
          </a:bodyPr>
          <a:lstStyle/>
          <a:p>
            <a:pPr marL="0" indent="0">
              <a:buNone/>
            </a:pPr>
            <a:r>
              <a:rPr lang="en-US" sz="2400" b="1">
                <a:latin typeface="Calibri Light"/>
                <a:ea typeface="Calibri Light"/>
                <a:cs typeface="Calibri Light"/>
              </a:rPr>
              <a:t>Agenda:</a:t>
            </a:r>
            <a:endParaRPr lang="en-US" sz="2400" b="1" dirty="0">
              <a:latin typeface="Calibri Light"/>
              <a:ea typeface="Calibri Light"/>
              <a:cs typeface="Calibri Light"/>
            </a:endParaRPr>
          </a:p>
          <a:p>
            <a:pPr marL="342900" indent="-342900"/>
            <a:r>
              <a:rPr lang="en-US" sz="2400" b="1">
                <a:latin typeface="Calibri Light"/>
                <a:ea typeface="Calibri Light"/>
                <a:cs typeface="Calibri Light"/>
              </a:rPr>
              <a:t>NSPS &amp; RESPTC Overview</a:t>
            </a:r>
            <a:endParaRPr lang="en-US" sz="2400" b="1" dirty="0">
              <a:latin typeface="Calibri Light"/>
              <a:ea typeface="Calibri Light"/>
              <a:cs typeface="Calibri Light"/>
            </a:endParaRPr>
          </a:p>
          <a:p>
            <a:pPr marL="342900" indent="-342900"/>
            <a:r>
              <a:rPr lang="en-US" sz="2400" b="1">
                <a:latin typeface="Calibri Light"/>
                <a:ea typeface="Calibri Light"/>
                <a:cs typeface="Calibri Light"/>
              </a:rPr>
              <a:t>Special Pathogen Review</a:t>
            </a:r>
            <a:endParaRPr lang="en-US" sz="2400" b="1" dirty="0">
              <a:latin typeface="Calibri Light"/>
              <a:ea typeface="Calibri Light"/>
              <a:cs typeface="Calibri Light"/>
            </a:endParaRPr>
          </a:p>
          <a:p>
            <a:pPr marL="342900" indent="-342900"/>
            <a:r>
              <a:rPr lang="en-US" sz="2400" b="1" dirty="0">
                <a:latin typeface="Calibri Light"/>
                <a:ea typeface="Calibri Light"/>
                <a:cs typeface="Calibri Light"/>
              </a:rPr>
              <a:t>Identify, Isolate, Inform</a:t>
            </a:r>
          </a:p>
          <a:p>
            <a:pPr marL="342900" indent="-342900"/>
            <a:r>
              <a:rPr lang="en-US" sz="2400" b="1">
                <a:latin typeface="Calibri Light"/>
                <a:ea typeface="Calibri Light"/>
                <a:cs typeface="Calibri Light"/>
              </a:rPr>
              <a:t>First Responder Considerations</a:t>
            </a:r>
            <a:endParaRPr lang="en-US" sz="2400" b="1" dirty="0">
              <a:latin typeface="Calibri Light"/>
              <a:ea typeface="Calibri Light"/>
              <a:cs typeface="Calibri Light"/>
            </a:endParaRPr>
          </a:p>
          <a:p>
            <a:pPr marL="342900" indent="-342900"/>
            <a:r>
              <a:rPr lang="en-US" sz="2400" b="1">
                <a:latin typeface="Calibri Light"/>
                <a:ea typeface="Calibri Light"/>
                <a:cs typeface="Calibri Light"/>
              </a:rPr>
              <a:t>Wrapping a Patient for Transport</a:t>
            </a:r>
            <a:endParaRPr lang="en-US" sz="2400" b="1" dirty="0">
              <a:latin typeface="Calibri Light"/>
              <a:ea typeface="Calibri Light"/>
              <a:cs typeface="Calibri Light"/>
            </a:endParaRPr>
          </a:p>
          <a:p>
            <a:pPr marL="342900" indent="-342900"/>
            <a:r>
              <a:rPr lang="en-US" sz="2400" b="1">
                <a:latin typeface="Calibri Light"/>
                <a:ea typeface="Calibri Light"/>
                <a:cs typeface="Calibri Light"/>
              </a:rPr>
              <a:t>PPE Considerations (PPE Selection, donning &amp; doffing, breach management)</a:t>
            </a:r>
            <a:endParaRPr lang="en-US" sz="2400" b="1" dirty="0">
              <a:latin typeface="Calibri Light"/>
              <a:ea typeface="Calibri Light"/>
              <a:cs typeface="Calibri Light"/>
            </a:endParaRPr>
          </a:p>
          <a:p>
            <a:pPr marL="342900" indent="-342900"/>
            <a:r>
              <a:rPr lang="en-US" sz="2400" b="1">
                <a:latin typeface="Calibri Light"/>
                <a:ea typeface="Calibri Light"/>
                <a:cs typeface="Calibri Light"/>
              </a:rPr>
              <a:t>Category A Waste Management</a:t>
            </a:r>
            <a:endParaRPr lang="en-US" sz="2400" b="1" dirty="0">
              <a:latin typeface="Calibri Light"/>
              <a:ea typeface="Calibri Light"/>
              <a:cs typeface="Calibri Light"/>
            </a:endParaRPr>
          </a:p>
          <a:p>
            <a:pPr marL="342900" indent="-342900"/>
            <a:r>
              <a:rPr lang="en-US" sz="2400" b="1">
                <a:latin typeface="Calibri Light"/>
                <a:ea typeface="Calibri Light"/>
                <a:cs typeface="Calibri Light"/>
              </a:rPr>
              <a:t>Case Study</a:t>
            </a:r>
            <a:endParaRPr lang="en-US" sz="2400" dirty="0">
              <a:latin typeface="Calibri Light"/>
              <a:ea typeface="Calibri Light"/>
              <a:cs typeface="Calibri Light"/>
            </a:endParaRPr>
          </a:p>
          <a:p>
            <a:endParaRPr lang="en-US" dirty="0"/>
          </a:p>
        </p:txBody>
      </p:sp>
      <p:sp>
        <p:nvSpPr>
          <p:cNvPr id="10" name="Rectangle 21">
            <a:extLst>
              <a:ext uri="{FF2B5EF4-FFF2-40B4-BE49-F238E27FC236}">
                <a16:creationId xmlns:a16="http://schemas.microsoft.com/office/drawing/2014/main" id="{D691E170-1053-823F-E3B0-12EDCC0ACB26}"/>
              </a:ext>
            </a:extLst>
          </p:cNvPr>
          <p:cNvSpPr/>
          <p:nvPr/>
        </p:nvSpPr>
        <p:spPr bwMode="gray">
          <a:xfrm>
            <a:off x="16574" y="226724"/>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lgn="ctr">
              <a:defRPr/>
            </a:pPr>
            <a:r>
              <a:rPr lang="en-US" sz="2800" b="1">
                <a:solidFill>
                  <a:prstClr val="white"/>
                </a:solidFill>
                <a:latin typeface="Tisa Offc Serif Pro"/>
                <a:ea typeface="Source Sans Pro"/>
              </a:rPr>
              <a:t>Full-Day HCID Training</a:t>
            </a:r>
            <a:endPar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endParaRPr>
          </a:p>
        </p:txBody>
      </p:sp>
    </p:spTree>
    <p:custDataLst>
      <p:tags r:id="rId1"/>
    </p:custDataLst>
    <p:extLst>
      <p:ext uri="{BB962C8B-B14F-4D97-AF65-F5344CB8AC3E}">
        <p14:creationId xmlns:p14="http://schemas.microsoft.com/office/powerpoint/2010/main" val="42748653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8CAAF-9BFE-81FD-D0A3-AD49AE634678}"/>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908AEE2A-3F51-E054-2BC7-597EC5DDF841}"/>
              </a:ext>
            </a:extLst>
          </p:cNvPr>
          <p:cNvGraphicFramePr>
            <a:graphicFrameLocks noGrp="1"/>
          </p:cNvGraphicFramePr>
          <p:nvPr/>
        </p:nvGraphicFramePr>
        <p:xfrm>
          <a:off x="708785" y="1798585"/>
          <a:ext cx="8198338" cy="3535680"/>
        </p:xfrm>
        <a:graphic>
          <a:graphicData uri="http://schemas.openxmlformats.org/drawingml/2006/table">
            <a:tbl>
              <a:tblPr firstRow="1" bandRow="1">
                <a:tableStyleId>{2D5ABB26-0587-4C30-8999-92F81FD0307C}</a:tableStyleId>
              </a:tblPr>
              <a:tblGrid>
                <a:gridCol w="8198338">
                  <a:extLst>
                    <a:ext uri="{9D8B030D-6E8A-4147-A177-3AD203B41FA5}">
                      <a16:colId xmlns:a16="http://schemas.microsoft.com/office/drawing/2014/main" val="20000"/>
                    </a:ext>
                  </a:extLst>
                </a:gridCol>
              </a:tblGrid>
              <a:tr h="300100">
                <a:tc>
                  <a:txBody>
                    <a:bodyPr/>
                    <a:lstStyle/>
                    <a:p>
                      <a:pPr algn="l"/>
                      <a:r>
                        <a:rPr lang="en-US" sz="2000" b="1" spc="0">
                          <a:solidFill>
                            <a:schemeClr val="bg1"/>
                          </a:solidFill>
                          <a:latin typeface="Source Sans Pro"/>
                          <a:ea typeface="Source Sans Pro"/>
                        </a:rPr>
                        <a:t>Key Takeaways</a:t>
                      </a:r>
                      <a:endParaRPr lang="en-US" sz="2000" b="1" spc="0">
                        <a:solidFill>
                          <a:schemeClr val="bg1"/>
                        </a:solidFill>
                        <a:latin typeface="Source Sans Pro" panose="020B0503030403020204" pitchFamily="34" charset="0"/>
                        <a:ea typeface="Source Sans Pro" panose="020B0503030403020204" pitchFamily="34" charset="0"/>
                      </a:endParaRPr>
                    </a:p>
                  </a:txBody>
                  <a:tcPr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rgbClr val="87B79F"/>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162A7"/>
                    </a:solidFill>
                  </a:tcPr>
                </a:tc>
                <a:extLst>
                  <a:ext uri="{0D108BD9-81ED-4DB2-BD59-A6C34878D82A}">
                    <a16:rowId xmlns:a16="http://schemas.microsoft.com/office/drawing/2014/main" val="4126901907"/>
                  </a:ext>
                </a:extLst>
              </a:tr>
              <a:tr h="572918">
                <a:tc>
                  <a:txBody>
                    <a:bodyPr/>
                    <a:lstStyle/>
                    <a:p>
                      <a:pPr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Provided guidance on PPE ensembles for several organizations</a:t>
                      </a:r>
                    </a:p>
                    <a:p>
                      <a:pPr marL="742950" lvl="1" indent="-285750"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Participants encouraged to bring their own PPE from </a:t>
                      </a:r>
                    </a:p>
                    <a:p>
                      <a:pPr lvl="1"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    Guidance focusing on using the supplies available (patient wrap vs expired Isopod or using PPE currently in their system.)</a:t>
                      </a:r>
                    </a:p>
                    <a:p>
                      <a:pPr lvl="1" algn="l" rtl="0" fontAlgn="base">
                        <a:buFont typeface="Arial" panose="020B0604020202020204" pitchFamily="34" charset="0"/>
                        <a:buChar char="•"/>
                      </a:pPr>
                      <a:endParaRPr lang="en-US" sz="1800" b="0" i="0" u="none" strike="noStrike">
                        <a:solidFill>
                          <a:srgbClr val="000000"/>
                        </a:solidFill>
                        <a:effectLst/>
                        <a:latin typeface="Aptos" panose="020B0004020202020204" pitchFamily="34" charset="0"/>
                      </a:endParaRPr>
                    </a:p>
                    <a:p>
                      <a:pPr lvl="0" algn="l" rtl="0" fontAlgn="base">
                        <a:buFont typeface="Arial" panose="020B0604020202020204" pitchFamily="34" charset="0"/>
                        <a:buChar char="•"/>
                      </a:pPr>
                      <a:r>
                        <a:rPr lang="en-US" sz="1800" b="0" i="0" u="none" strike="noStrike">
                          <a:solidFill>
                            <a:srgbClr val="000000"/>
                          </a:solidFill>
                          <a:effectLst/>
                          <a:latin typeface="Aptos" panose="020B0004020202020204" pitchFamily="34" charset="0"/>
                        </a:rPr>
                        <a:t>Overall favorable evaluations with attendees reporting increased confidence in HCID related skills and knowledge</a:t>
                      </a:r>
                    </a:p>
                    <a:p>
                      <a:pPr lvl="0" algn="l" rtl="0" fontAlgn="base">
                        <a:buFont typeface="Arial" panose="020B0604020202020204" pitchFamily="34" charset="0"/>
                        <a:buChar char="•"/>
                      </a:pPr>
                      <a:endParaRPr lang="en-US" sz="1800" b="0" i="0" u="none" strike="noStrike">
                        <a:solidFill>
                          <a:srgbClr val="000000"/>
                        </a:solidFill>
                        <a:effectLst/>
                        <a:latin typeface="Aptos" panose="020B0004020202020204" pitchFamily="34" charset="0"/>
                      </a:endParaRPr>
                    </a:p>
                    <a:p>
                      <a:pPr lvl="0" algn="l" rtl="0" fontAlgn="base">
                        <a:buFont typeface="Arial" panose="020B0604020202020204" pitchFamily="34" charset="0"/>
                        <a:buChar char="•"/>
                      </a:pPr>
                      <a:r>
                        <a:rPr lang="en-US" sz="1800" b="0" i="0" u="none" strike="noStrike">
                          <a:solidFill>
                            <a:srgbClr val="000000"/>
                          </a:solidFill>
                          <a:effectLst/>
                          <a:latin typeface="Aptos"/>
                        </a:rPr>
                        <a:t>Organizations report increased knowledge related to outbreak tracking resources</a:t>
                      </a:r>
                    </a:p>
                    <a:p>
                      <a:pPr algn="l" rtl="0" fontAlgn="base">
                        <a:buFont typeface="Arial" panose="020B0604020202020204" pitchFamily="34" charset="0"/>
                        <a:buChar char="•"/>
                      </a:pPr>
                      <a:endParaRPr lang="en-US" sz="2000" b="0" i="0">
                        <a:solidFill>
                          <a:srgbClr val="000000"/>
                        </a:solidFill>
                        <a:effectLst/>
                        <a:latin typeface="Arial" panose="020B0604020202020204" pitchFamily="34" charset="0"/>
                      </a:endParaRPr>
                    </a:p>
                  </a:txBody>
                  <a:tcPr anchor="ctr">
                    <a:lnL w="381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1787956"/>
                  </a:ext>
                </a:extLst>
              </a:tr>
            </a:tbl>
          </a:graphicData>
        </a:graphic>
      </p:graphicFrame>
      <p:pic>
        <p:nvPicPr>
          <p:cNvPr id="2" name="Picture 1">
            <a:extLst>
              <a:ext uri="{FF2B5EF4-FFF2-40B4-BE49-F238E27FC236}">
                <a16:creationId xmlns:a16="http://schemas.microsoft.com/office/drawing/2014/main" id="{9CC150AF-42A9-4E6E-AFE0-292699F3F3F7}"/>
              </a:ext>
            </a:extLst>
          </p:cNvPr>
          <p:cNvPicPr>
            <a:picLocks noChangeAspect="1"/>
          </p:cNvPicPr>
          <p:nvPr/>
        </p:nvPicPr>
        <p:blipFill rotWithShape="1">
          <a:blip r:embed="rId2">
            <a:alphaModFix amt="35000"/>
          </a:blip>
          <a:srcRect r="9353"/>
          <a:stretch/>
        </p:blipFill>
        <p:spPr>
          <a:xfrm>
            <a:off x="9126297" y="1095252"/>
            <a:ext cx="3065703" cy="5305548"/>
          </a:xfrm>
          <a:prstGeom prst="rect">
            <a:avLst/>
          </a:prstGeom>
        </p:spPr>
      </p:pic>
      <p:pic>
        <p:nvPicPr>
          <p:cNvPr id="1026" name="Picture 2">
            <a:extLst>
              <a:ext uri="{FF2B5EF4-FFF2-40B4-BE49-F238E27FC236}">
                <a16:creationId xmlns:a16="http://schemas.microsoft.com/office/drawing/2014/main" id="{889B13C3-0894-1085-5948-356CE2A0A8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0426" y="259822"/>
            <a:ext cx="3205199" cy="1197011"/>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descr="A blue text on a black background&#10;&#10;AI-generated content may be incorrect.">
            <a:extLst>
              <a:ext uri="{FF2B5EF4-FFF2-40B4-BE49-F238E27FC236}">
                <a16:creationId xmlns:a16="http://schemas.microsoft.com/office/drawing/2014/main" id="{761B7B47-075B-C51A-07AA-6C09F0C4C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409" y="403413"/>
            <a:ext cx="2444501" cy="909830"/>
          </a:xfrm>
          <a:prstGeom prst="rect">
            <a:avLst/>
          </a:prstGeom>
        </p:spPr>
      </p:pic>
      <p:pic>
        <p:nvPicPr>
          <p:cNvPr id="3" name="Picture 2" descr="A group of people wearing protective gear&#10;&#10;AI-generated content may be incorrect.">
            <a:extLst>
              <a:ext uri="{FF2B5EF4-FFF2-40B4-BE49-F238E27FC236}">
                <a16:creationId xmlns:a16="http://schemas.microsoft.com/office/drawing/2014/main" id="{CDE9EB34-D78B-82DD-D5D9-6E5A970B7896}"/>
              </a:ext>
            </a:extLst>
          </p:cNvPr>
          <p:cNvPicPr>
            <a:picLocks noChangeAspect="1"/>
          </p:cNvPicPr>
          <p:nvPr/>
        </p:nvPicPr>
        <p:blipFill>
          <a:blip r:embed="rId5"/>
          <a:stretch>
            <a:fillRect/>
          </a:stretch>
        </p:blipFill>
        <p:spPr>
          <a:xfrm>
            <a:off x="8909537" y="2383692"/>
            <a:ext cx="3077309" cy="4191001"/>
          </a:xfrm>
          <a:prstGeom prst="rect">
            <a:avLst/>
          </a:prstGeom>
        </p:spPr>
      </p:pic>
    </p:spTree>
    <p:extLst>
      <p:ext uri="{BB962C8B-B14F-4D97-AF65-F5344CB8AC3E}">
        <p14:creationId xmlns:p14="http://schemas.microsoft.com/office/powerpoint/2010/main" val="37685011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21CA-3D91-7B21-F2F2-B9E6CB22108A}"/>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4A047BD-1987-12D2-469B-6146F2451CCD}"/>
              </a:ext>
            </a:extLst>
          </p:cNvPr>
          <p:cNvPicPr>
            <a:picLocks noChangeAspect="1"/>
          </p:cNvPicPr>
          <p:nvPr/>
        </p:nvPicPr>
        <p:blipFill>
          <a:blip r:embed="rId2"/>
          <a:stretch>
            <a:fillRect/>
          </a:stretch>
        </p:blipFill>
        <p:spPr>
          <a:xfrm>
            <a:off x="0" y="0"/>
            <a:ext cx="12192000" cy="6858000"/>
          </a:xfrm>
          <a:prstGeom prst="rect">
            <a:avLst/>
          </a:prstGeom>
        </p:spPr>
      </p:pic>
      <p:pic>
        <p:nvPicPr>
          <p:cNvPr id="28" name="Picture 27">
            <a:extLst>
              <a:ext uri="{FF2B5EF4-FFF2-40B4-BE49-F238E27FC236}">
                <a16:creationId xmlns:a16="http://schemas.microsoft.com/office/drawing/2014/main" id="{2969828C-523C-0AD6-7D22-3DF145914098}"/>
              </a:ext>
            </a:extLst>
          </p:cNvPr>
          <p:cNvPicPr>
            <a:picLocks noChangeAspect="1"/>
          </p:cNvPicPr>
          <p:nvPr/>
        </p:nvPicPr>
        <p:blipFill>
          <a:blip r:embed="rId3">
            <a:alphaModFix amt="20000"/>
          </a:blip>
          <a:stretch>
            <a:fillRect/>
          </a:stretch>
        </p:blipFill>
        <p:spPr>
          <a:xfrm>
            <a:off x="8231278" y="191650"/>
            <a:ext cx="3921046" cy="6250794"/>
          </a:xfrm>
          <a:prstGeom prst="rect">
            <a:avLst/>
          </a:prstGeom>
        </p:spPr>
      </p:pic>
      <p:sp>
        <p:nvSpPr>
          <p:cNvPr id="3" name="object 3">
            <a:extLst>
              <a:ext uri="{FF2B5EF4-FFF2-40B4-BE49-F238E27FC236}">
                <a16:creationId xmlns:a16="http://schemas.microsoft.com/office/drawing/2014/main" id="{F57CFF35-5A8D-2F81-127E-EB030DC95004}"/>
              </a:ext>
            </a:extLst>
          </p:cNvPr>
          <p:cNvSpPr txBox="1">
            <a:spLocks noGrp="1"/>
          </p:cNvSpPr>
          <p:nvPr>
            <p:ph type="title"/>
          </p:nvPr>
        </p:nvSpPr>
        <p:spPr>
          <a:xfrm>
            <a:off x="704455" y="2497090"/>
            <a:ext cx="7068184" cy="1451679"/>
          </a:xfrm>
          <a:prstGeom prst="rect">
            <a:avLst/>
          </a:prstGeom>
        </p:spPr>
        <p:txBody>
          <a:bodyPr vert="horz" wrap="square" lIns="0" tIns="401320" rIns="0" bIns="0" rtlCol="0" anchor="t">
            <a:spAutoFit/>
          </a:bodyPr>
          <a:lstStyle/>
          <a:p>
            <a:pPr>
              <a:spcBef>
                <a:spcPts val="3160"/>
              </a:spcBef>
            </a:pPr>
            <a:r>
              <a:rPr lang="en-US">
                <a:solidFill>
                  <a:schemeClr val="bg1"/>
                </a:solidFill>
                <a:latin typeface="Source Sans Pro"/>
                <a:ea typeface="Source Sans Pro"/>
              </a:rPr>
              <a:t>NSPS In Activation</a:t>
            </a:r>
            <a:br>
              <a:rPr lang="en-US" sz="6000" dirty="0"/>
            </a:br>
            <a:endParaRPr lang="en-US" sz="2400">
              <a:solidFill>
                <a:schemeClr val="bg1"/>
              </a:solidFill>
            </a:endParaRPr>
          </a:p>
        </p:txBody>
      </p:sp>
      <p:sp>
        <p:nvSpPr>
          <p:cNvPr id="5" name="TextBox 4">
            <a:extLst>
              <a:ext uri="{FF2B5EF4-FFF2-40B4-BE49-F238E27FC236}">
                <a16:creationId xmlns:a16="http://schemas.microsoft.com/office/drawing/2014/main" id="{BCD8D8CC-6FB3-6D1D-5319-8DE03617BF1F}"/>
              </a:ext>
            </a:extLst>
          </p:cNvPr>
          <p:cNvSpPr txBox="1"/>
          <p:nvPr/>
        </p:nvSpPr>
        <p:spPr>
          <a:xfrm>
            <a:off x="3067838" y="6266240"/>
            <a:ext cx="6096000" cy="400110"/>
          </a:xfrm>
          <a:prstGeom prst="rect">
            <a:avLst/>
          </a:prstGeom>
          <a:noFill/>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8DCD2"/>
                </a:solidFill>
                <a:effectLst/>
                <a:uLnTx/>
                <a:uFillTx/>
                <a:latin typeface="Source Sans Pro" panose="020B0503030403020204" pitchFamily="34" charset="0"/>
                <a:ea typeface="Source Sans Pro" panose="020B0503030403020204" pitchFamily="34" charset="0"/>
                <a:cs typeface="+mn-cs"/>
              </a:rPr>
              <a:t>PREPARE. PROTECT. RESPOND. </a:t>
            </a:r>
          </a:p>
        </p:txBody>
      </p:sp>
    </p:spTree>
    <p:extLst>
      <p:ext uri="{BB962C8B-B14F-4D97-AF65-F5344CB8AC3E}">
        <p14:creationId xmlns:p14="http://schemas.microsoft.com/office/powerpoint/2010/main" val="2289572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EB0FD-8A72-B28F-BB6E-E8CE1AF5E412}"/>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1FF9F768-8F56-471E-200A-2DD77E008FB2}"/>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E33DF982-4071-621F-188B-0857CEC16C4C}"/>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a:defRPr/>
            </a:pPr>
            <a:r>
              <a:rPr lang="en-ZA" sz="2800" b="0" i="0" u="none" strike="noStrike">
                <a:solidFill>
                  <a:schemeClr val="bg1"/>
                </a:solidFill>
                <a:effectLst/>
                <a:latin typeface="Tisa Offc Serif Pro" panose="02010504030101020102" pitchFamily="2" charset="0"/>
              </a:rPr>
              <a:t>Special Pathogen Recent Event – Lassa Fever</a:t>
            </a:r>
            <a:endParaRPr lang="en-US" sz="2800" b="1">
              <a:solidFill>
                <a:schemeClr val="bg1"/>
              </a:solidFill>
              <a:latin typeface="Source Sans Pro" panose="020B0503030403020204" pitchFamily="34" charset="0"/>
              <a:ea typeface="Source Sans Pro" panose="020B0503030403020204" pitchFamily="34" charset="0"/>
            </a:endParaRPr>
          </a:p>
        </p:txBody>
      </p:sp>
      <p:sp>
        <p:nvSpPr>
          <p:cNvPr id="4" name="Content Placeholder 3">
            <a:extLst>
              <a:ext uri="{FF2B5EF4-FFF2-40B4-BE49-F238E27FC236}">
                <a16:creationId xmlns:a16="http://schemas.microsoft.com/office/drawing/2014/main" id="{EB5C58A2-A4B8-1D46-1A69-24DB74792E8B}"/>
              </a:ext>
            </a:extLst>
          </p:cNvPr>
          <p:cNvSpPr>
            <a:spLocks noGrp="1"/>
          </p:cNvSpPr>
          <p:nvPr>
            <p:ph idx="1"/>
          </p:nvPr>
        </p:nvSpPr>
        <p:spPr/>
        <p:txBody>
          <a:bodyPr vert="horz" lIns="91440" tIns="45720" rIns="91440" bIns="45720" rtlCol="0" anchor="t">
            <a:normAutofit/>
          </a:bodyPr>
          <a:lstStyle/>
          <a:p>
            <a:pPr algn="l" rtl="0" fontAlgn="base"/>
            <a:r>
              <a:rPr lang="en-US" sz="2400" b="0" i="0" u="none" strike="noStrike">
                <a:solidFill>
                  <a:srgbClr val="000000"/>
                </a:solidFill>
                <a:effectLst/>
                <a:latin typeface="Tisa Offc Serif Pro"/>
              </a:rPr>
              <a:t>October 2024, An American citizen returned from Liberia to their home in Iowa. </a:t>
            </a:r>
            <a:r>
              <a:rPr lang="en-US" sz="2400" b="0" i="0">
                <a:solidFill>
                  <a:srgbClr val="000000"/>
                </a:solidFill>
                <a:effectLst/>
                <a:latin typeface="Tisa Offc Serif Pro"/>
              </a:rPr>
              <a:t>​</a:t>
            </a:r>
          </a:p>
          <a:p>
            <a:pPr algn="l" rtl="0" fontAlgn="base">
              <a:buFont typeface="Arial" panose="020B0604020202020204" pitchFamily="34" charset="0"/>
              <a:buChar char="•"/>
            </a:pPr>
            <a:r>
              <a:rPr lang="en-US" sz="2400" b="0" i="0" u="none" strike="noStrike">
                <a:solidFill>
                  <a:srgbClr val="000000"/>
                </a:solidFill>
                <a:effectLst/>
                <a:latin typeface="Tisa Offc Serif Pro"/>
              </a:rPr>
              <a:t>Patient was not symptomatic during travel </a:t>
            </a:r>
            <a:r>
              <a:rPr lang="en-US" sz="2400" b="0" i="0">
                <a:solidFill>
                  <a:srgbClr val="000000"/>
                </a:solidFill>
                <a:effectLst/>
                <a:latin typeface="Tisa Offc Serif Pro"/>
              </a:rPr>
              <a:t>​</a:t>
            </a:r>
          </a:p>
          <a:p>
            <a:pPr fontAlgn="base"/>
            <a:r>
              <a:rPr lang="en-US" sz="2400" b="0" i="0" u="none" strike="noStrike">
                <a:solidFill>
                  <a:srgbClr val="000000"/>
                </a:solidFill>
                <a:effectLst/>
                <a:latin typeface="Tisa Offc Serif Pro"/>
              </a:rPr>
              <a:t>8 days after his return</a:t>
            </a:r>
            <a:r>
              <a:rPr lang="en-US" sz="2400">
                <a:solidFill>
                  <a:srgbClr val="000000"/>
                </a:solidFill>
                <a:latin typeface="Tisa Offc Serif Pro"/>
              </a:rPr>
              <a:t> </a:t>
            </a:r>
            <a:r>
              <a:rPr lang="en-US" sz="2400" b="0" i="0" u="none" strike="noStrike">
                <a:solidFill>
                  <a:srgbClr val="000000"/>
                </a:solidFill>
                <a:effectLst/>
                <a:latin typeface="Tisa Offc Serif Pro"/>
              </a:rPr>
              <a:t> </a:t>
            </a:r>
            <a:r>
              <a:rPr lang="en-US" sz="2400">
                <a:solidFill>
                  <a:srgbClr val="000000"/>
                </a:solidFill>
                <a:latin typeface="Tisa Offc Serif Pro"/>
              </a:rPr>
              <a:t>         </a:t>
            </a:r>
            <a:r>
              <a:rPr lang="en-US" sz="2400" b="0" i="0" u="none" strike="noStrike">
                <a:solidFill>
                  <a:srgbClr val="000000"/>
                </a:solidFill>
                <a:effectLst/>
                <a:latin typeface="Tisa Offc Serif Pro"/>
              </a:rPr>
              <a:t>presented to local emergency department with fever, headache, and myalgia. </a:t>
            </a:r>
            <a:r>
              <a:rPr lang="en-US" sz="2400" b="0" i="0">
                <a:solidFill>
                  <a:srgbClr val="000000"/>
                </a:solidFill>
                <a:effectLst/>
                <a:latin typeface="Tisa Offc Serif Pro"/>
              </a:rPr>
              <a:t>​</a:t>
            </a:r>
          </a:p>
          <a:p>
            <a:pPr algn="l" rtl="0" fontAlgn="base">
              <a:buFont typeface="Arial" panose="020B0604020202020204" pitchFamily="34" charset="0"/>
              <a:buChar char="•"/>
            </a:pPr>
            <a:r>
              <a:rPr lang="en-US" sz="2400" b="0" i="0" u="none" strike="noStrike">
                <a:solidFill>
                  <a:srgbClr val="000000"/>
                </a:solidFill>
                <a:effectLst/>
                <a:latin typeface="Tisa Offc Serif Pro"/>
              </a:rPr>
              <a:t>Symptoms did not trigger the travel screen within the electronic healthcare record. </a:t>
            </a:r>
            <a:r>
              <a:rPr lang="en-US" sz="2400" b="0" i="0">
                <a:solidFill>
                  <a:srgbClr val="000000"/>
                </a:solidFill>
                <a:effectLst/>
                <a:latin typeface="Tisa Offc Serif Pro"/>
              </a:rPr>
              <a:t>​</a:t>
            </a:r>
          </a:p>
          <a:p>
            <a:pPr algn="l" rtl="0" fontAlgn="base">
              <a:buFont typeface="Arial" panose="020B0604020202020204" pitchFamily="34" charset="0"/>
              <a:buChar char="•"/>
            </a:pPr>
            <a:r>
              <a:rPr lang="en-US" sz="2400" b="0" i="0">
                <a:solidFill>
                  <a:srgbClr val="000000"/>
                </a:solidFill>
                <a:effectLst/>
                <a:latin typeface="Tisa Offc Serif Pro"/>
              </a:rPr>
              <a:t>Patient lived in a single multi-generational home</a:t>
            </a:r>
          </a:p>
          <a:p>
            <a:pPr marL="0" indent="0">
              <a:buNone/>
            </a:pPr>
            <a:endParaRPr lang="en-US"/>
          </a:p>
        </p:txBody>
      </p:sp>
      <p:sp>
        <p:nvSpPr>
          <p:cNvPr id="3" name="Arrow: Right 2">
            <a:extLst>
              <a:ext uri="{FF2B5EF4-FFF2-40B4-BE49-F238E27FC236}">
                <a16:creationId xmlns:a16="http://schemas.microsoft.com/office/drawing/2014/main" id="{035AD139-A627-357E-F834-6AEE320286E5}"/>
              </a:ext>
            </a:extLst>
          </p:cNvPr>
          <p:cNvSpPr/>
          <p:nvPr/>
        </p:nvSpPr>
        <p:spPr>
          <a:xfrm>
            <a:off x="4204138" y="3196459"/>
            <a:ext cx="472964" cy="2128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985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rPr>
              <a:t>NSPS in Activation – Lassa Fever</a:t>
            </a:r>
          </a:p>
        </p:txBody>
      </p:sp>
      <p:sp>
        <p:nvSpPr>
          <p:cNvPr id="3" name="TextBox 2">
            <a:extLst>
              <a:ext uri="{FF2B5EF4-FFF2-40B4-BE49-F238E27FC236}">
                <a16:creationId xmlns:a16="http://schemas.microsoft.com/office/drawing/2014/main" id="{430529C1-E2C2-120A-0899-3F11D7C1A3BE}"/>
              </a:ext>
            </a:extLst>
          </p:cNvPr>
          <p:cNvSpPr txBox="1"/>
          <p:nvPr/>
        </p:nvSpPr>
        <p:spPr>
          <a:xfrm>
            <a:off x="431634" y="1426988"/>
            <a:ext cx="1132873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62A7"/>
                </a:solidFill>
                <a:effectLst/>
                <a:uLnTx/>
                <a:uFillTx/>
                <a:latin typeface="Tisa Offc Serif Pro" panose="02010504030101020102" pitchFamily="2" charset="0"/>
                <a:ea typeface="Source Sans Pro" panose="020B0503030403020204" pitchFamily="34" charset="0"/>
              </a:rPr>
              <a:t>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sa Offc Serif Pro" panose="02010504030101020102" pitchFamily="2" charset="0"/>
                <a:ea typeface="Source Sans Pro" panose="020B0503030403020204" pitchFamily="34" charset="0"/>
              </a:rPr>
              <a:t>An American citizen, returned from Liberia, was cared for at 3 different healthcare facilities in Iowa, and eventually succumbed to Lassa Fever. </a:t>
            </a:r>
          </a:p>
        </p:txBody>
      </p:sp>
      <p:grpSp>
        <p:nvGrpSpPr>
          <p:cNvPr id="4" name="Group 3">
            <a:extLst>
              <a:ext uri="{FF2B5EF4-FFF2-40B4-BE49-F238E27FC236}">
                <a16:creationId xmlns:a16="http://schemas.microsoft.com/office/drawing/2014/main" id="{7CF7A936-F0BF-A506-CC60-D5CC5E91270B}"/>
              </a:ext>
            </a:extLst>
          </p:cNvPr>
          <p:cNvGrpSpPr/>
          <p:nvPr/>
        </p:nvGrpSpPr>
        <p:grpSpPr>
          <a:xfrm>
            <a:off x="7961374" y="3095507"/>
            <a:ext cx="2573620" cy="2711681"/>
            <a:chOff x="7961374" y="3095507"/>
            <a:chExt cx="2573620" cy="2711681"/>
          </a:xfrm>
        </p:grpSpPr>
        <p:sp>
          <p:nvSpPr>
            <p:cNvPr id="5" name="TextBox 4">
              <a:extLst>
                <a:ext uri="{FF2B5EF4-FFF2-40B4-BE49-F238E27FC236}">
                  <a16:creationId xmlns:a16="http://schemas.microsoft.com/office/drawing/2014/main" id="{73646313-2D6E-AE68-84E4-61735B4CF09D}"/>
                </a:ext>
              </a:extLst>
            </p:cNvPr>
            <p:cNvSpPr txBox="1"/>
            <p:nvPr/>
          </p:nvSpPr>
          <p:spPr>
            <a:xfrm>
              <a:off x="7961374" y="4052862"/>
              <a:ext cx="2573620" cy="175432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13B7A5"/>
                  </a:solidFill>
                  <a:effectLst/>
                  <a:uLnTx/>
                  <a:uFillTx/>
                  <a:latin typeface="Source Sans Pro"/>
                  <a:ea typeface="+mn-ea"/>
                  <a:cs typeface="+mn-cs"/>
                </a:rPr>
                <a:t>Zero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3B7A5"/>
                  </a:solidFill>
                  <a:effectLst/>
                  <a:uLnTx/>
                  <a:uFillTx/>
                  <a:latin typeface="Source Sans Pro"/>
                  <a:ea typeface="+mn-ea"/>
                  <a:cs typeface="+mn-cs"/>
                </a:rPr>
                <a:t>Transmitted infections due to PH &amp; NSPS success</a:t>
              </a:r>
            </a:p>
          </p:txBody>
        </p:sp>
        <p:pic>
          <p:nvPicPr>
            <p:cNvPr id="6" name="Graphic 5" descr="Inpatient outline">
              <a:extLst>
                <a:ext uri="{FF2B5EF4-FFF2-40B4-BE49-F238E27FC236}">
                  <a16:creationId xmlns:a16="http://schemas.microsoft.com/office/drawing/2014/main" id="{22BA9503-9374-B786-CCA2-06606055E5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10699" y="3095507"/>
              <a:ext cx="914400" cy="914400"/>
            </a:xfrm>
            <a:prstGeom prst="rect">
              <a:avLst/>
            </a:prstGeom>
          </p:spPr>
        </p:pic>
      </p:grpSp>
      <p:grpSp>
        <p:nvGrpSpPr>
          <p:cNvPr id="8" name="Group 7">
            <a:extLst>
              <a:ext uri="{FF2B5EF4-FFF2-40B4-BE49-F238E27FC236}">
                <a16:creationId xmlns:a16="http://schemas.microsoft.com/office/drawing/2014/main" id="{BF4C0C64-7812-87FB-84A3-55C0B260002F}"/>
              </a:ext>
            </a:extLst>
          </p:cNvPr>
          <p:cNvGrpSpPr/>
          <p:nvPr/>
        </p:nvGrpSpPr>
        <p:grpSpPr>
          <a:xfrm>
            <a:off x="1481686" y="3095507"/>
            <a:ext cx="2084745" cy="2711681"/>
            <a:chOff x="4789040" y="3095507"/>
            <a:chExt cx="2084745" cy="2711681"/>
          </a:xfrm>
        </p:grpSpPr>
        <p:sp>
          <p:nvSpPr>
            <p:cNvPr id="9" name="TextBox 8">
              <a:extLst>
                <a:ext uri="{FF2B5EF4-FFF2-40B4-BE49-F238E27FC236}">
                  <a16:creationId xmlns:a16="http://schemas.microsoft.com/office/drawing/2014/main" id="{A2FA27BF-2BDA-9D79-8B68-C8DE0B5E18C8}"/>
                </a:ext>
              </a:extLst>
            </p:cNvPr>
            <p:cNvSpPr txBox="1"/>
            <p:nvPr/>
          </p:nvSpPr>
          <p:spPr>
            <a:xfrm>
              <a:off x="4789040" y="4052862"/>
              <a:ext cx="2084745" cy="175432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Source Sans Pro"/>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ource Sans Pro"/>
                  <a:ea typeface="+mn-ea"/>
                  <a:cs typeface="+mn-cs"/>
                </a:rPr>
                <a:t>Healthcare facilities involved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ource Sans Pro"/>
                <a:ea typeface="+mn-ea"/>
                <a:cs typeface="+mn-cs"/>
              </a:endParaRPr>
            </a:p>
          </p:txBody>
        </p:sp>
        <p:pic>
          <p:nvPicPr>
            <p:cNvPr id="10" name="Graphic 9" descr="Hospital outline">
              <a:extLst>
                <a:ext uri="{FF2B5EF4-FFF2-40B4-BE49-F238E27FC236}">
                  <a16:creationId xmlns:a16="http://schemas.microsoft.com/office/drawing/2014/main" id="{CBC88A79-93DA-EA98-5B9B-858BAFA963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1648" y="3095507"/>
              <a:ext cx="914400" cy="914400"/>
            </a:xfrm>
            <a:prstGeom prst="rect">
              <a:avLst/>
            </a:prstGeom>
          </p:spPr>
        </p:pic>
      </p:grpSp>
      <p:grpSp>
        <p:nvGrpSpPr>
          <p:cNvPr id="11" name="Group 10">
            <a:extLst>
              <a:ext uri="{FF2B5EF4-FFF2-40B4-BE49-F238E27FC236}">
                <a16:creationId xmlns:a16="http://schemas.microsoft.com/office/drawing/2014/main" id="{FA3A243D-E7A4-4C42-58FF-6D28EA18CE95}"/>
              </a:ext>
            </a:extLst>
          </p:cNvPr>
          <p:cNvGrpSpPr/>
          <p:nvPr/>
        </p:nvGrpSpPr>
        <p:grpSpPr>
          <a:xfrm>
            <a:off x="4721529" y="3095507"/>
            <a:ext cx="2084746" cy="2711681"/>
            <a:chOff x="1347465" y="3095507"/>
            <a:chExt cx="2084746" cy="2711681"/>
          </a:xfrm>
        </p:grpSpPr>
        <p:sp>
          <p:nvSpPr>
            <p:cNvPr id="12" name="TextBox 11">
              <a:extLst>
                <a:ext uri="{FF2B5EF4-FFF2-40B4-BE49-F238E27FC236}">
                  <a16:creationId xmlns:a16="http://schemas.microsoft.com/office/drawing/2014/main" id="{0EFEF85A-11AB-6251-BB0C-9CC6C60D6657}"/>
                </a:ext>
              </a:extLst>
            </p:cNvPr>
            <p:cNvSpPr txBox="1"/>
            <p:nvPr/>
          </p:nvSpPr>
          <p:spPr>
            <a:xfrm>
              <a:off x="1347465" y="4052862"/>
              <a:ext cx="2084746" cy="1754326"/>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Source Sans Pro"/>
                  <a:ea typeface="+mn-ea"/>
                  <a:cs typeface="+mn-cs"/>
                </a:rPr>
                <a:t>172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ource Sans Pro"/>
                  <a:ea typeface="+mn-ea"/>
                  <a:cs typeface="+mn-cs"/>
                </a:rPr>
                <a:t>EMS &amp; healthcare workers exposed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ource Sans Pro"/>
                <a:ea typeface="+mn-ea"/>
                <a:cs typeface="+mn-cs"/>
              </a:endParaRPr>
            </a:p>
          </p:txBody>
        </p:sp>
        <p:pic>
          <p:nvPicPr>
            <p:cNvPr id="13" name="Graphic 12" descr="Surgical mask outline">
              <a:extLst>
                <a:ext uri="{FF2B5EF4-FFF2-40B4-BE49-F238E27FC236}">
                  <a16:creationId xmlns:a16="http://schemas.microsoft.com/office/drawing/2014/main" id="{4D7199F4-8B19-D5E9-D566-6DCCDA19B7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2638" y="3095507"/>
              <a:ext cx="914400" cy="914400"/>
            </a:xfrm>
            <a:prstGeom prst="rect">
              <a:avLst/>
            </a:prstGeom>
          </p:spPr>
        </p:pic>
      </p:grpSp>
    </p:spTree>
    <p:extLst>
      <p:ext uri="{BB962C8B-B14F-4D97-AF65-F5344CB8AC3E}">
        <p14:creationId xmlns:p14="http://schemas.microsoft.com/office/powerpoint/2010/main" val="35913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rPr>
              <a:t>Timeline of Events</a:t>
            </a:r>
          </a:p>
        </p:txBody>
      </p:sp>
      <p:cxnSp>
        <p:nvCxnSpPr>
          <p:cNvPr id="3" name="Straight Connector 2">
            <a:extLst>
              <a:ext uri="{FF2B5EF4-FFF2-40B4-BE49-F238E27FC236}">
                <a16:creationId xmlns:a16="http://schemas.microsoft.com/office/drawing/2014/main" id="{5259D62A-417B-3AA4-2272-A3E1EEE17B09}"/>
              </a:ext>
            </a:extLst>
          </p:cNvPr>
          <p:cNvCxnSpPr>
            <a:cxnSpLocks/>
          </p:cNvCxnSpPr>
          <p:nvPr/>
        </p:nvCxnSpPr>
        <p:spPr>
          <a:xfrm flipV="1">
            <a:off x="1778797" y="1946340"/>
            <a:ext cx="0" cy="2476564"/>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4" name="Straight Connector 3">
            <a:extLst>
              <a:ext uri="{FF2B5EF4-FFF2-40B4-BE49-F238E27FC236}">
                <a16:creationId xmlns:a16="http://schemas.microsoft.com/office/drawing/2014/main" id="{8EC49D4C-B346-4C9A-564D-06F2BB4D62B5}"/>
              </a:ext>
            </a:extLst>
          </p:cNvPr>
          <p:cNvCxnSpPr>
            <a:cxnSpLocks/>
          </p:cNvCxnSpPr>
          <p:nvPr/>
        </p:nvCxnSpPr>
        <p:spPr>
          <a:xfrm flipV="1">
            <a:off x="830947" y="4474881"/>
            <a:ext cx="0" cy="1162038"/>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5" name="Straight Connector 4">
            <a:extLst>
              <a:ext uri="{FF2B5EF4-FFF2-40B4-BE49-F238E27FC236}">
                <a16:creationId xmlns:a16="http://schemas.microsoft.com/office/drawing/2014/main" id="{25614E62-BDEE-4649-8753-8A77DB232464}"/>
              </a:ext>
            </a:extLst>
          </p:cNvPr>
          <p:cNvCxnSpPr>
            <a:cxnSpLocks/>
          </p:cNvCxnSpPr>
          <p:nvPr/>
        </p:nvCxnSpPr>
        <p:spPr>
          <a:xfrm flipV="1">
            <a:off x="237849" y="3276834"/>
            <a:ext cx="0" cy="1261937"/>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6" name="Text Placeholder 5">
            <a:extLst>
              <a:ext uri="{FF2B5EF4-FFF2-40B4-BE49-F238E27FC236}">
                <a16:creationId xmlns:a16="http://schemas.microsoft.com/office/drawing/2014/main" id="{11AD11C2-94D7-5B34-4959-52F10ACB9C9F}"/>
              </a:ext>
            </a:extLst>
          </p:cNvPr>
          <p:cNvSpPr txBox="1">
            <a:spLocks/>
          </p:cNvSpPr>
          <p:nvPr/>
        </p:nvSpPr>
        <p:spPr>
          <a:xfrm>
            <a:off x="361502" y="3323730"/>
            <a:ext cx="1425951" cy="861774"/>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Patient (Y) returns to Iowa from Liberia</a:t>
            </a:r>
          </a:p>
        </p:txBody>
      </p:sp>
      <p:sp>
        <p:nvSpPr>
          <p:cNvPr id="8" name="Text Placeholder 5">
            <a:extLst>
              <a:ext uri="{FF2B5EF4-FFF2-40B4-BE49-F238E27FC236}">
                <a16:creationId xmlns:a16="http://schemas.microsoft.com/office/drawing/2014/main" id="{A3388B5C-FDD8-2658-CA01-CB3C7E18C65C}"/>
              </a:ext>
            </a:extLst>
          </p:cNvPr>
          <p:cNvSpPr txBox="1">
            <a:spLocks/>
          </p:cNvSpPr>
          <p:nvPr/>
        </p:nvSpPr>
        <p:spPr>
          <a:xfrm>
            <a:off x="983951" y="4775145"/>
            <a:ext cx="1229857" cy="861774"/>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15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Y develops fever, headache, myalgia</a:t>
            </a:r>
          </a:p>
        </p:txBody>
      </p:sp>
      <p:sp>
        <p:nvSpPr>
          <p:cNvPr id="9" name="Text Placeholder 5">
            <a:extLst>
              <a:ext uri="{FF2B5EF4-FFF2-40B4-BE49-F238E27FC236}">
                <a16:creationId xmlns:a16="http://schemas.microsoft.com/office/drawing/2014/main" id="{8DDBEDEF-9BF1-0786-AED3-9217C3446C13}"/>
              </a:ext>
            </a:extLst>
          </p:cNvPr>
          <p:cNvSpPr txBox="1">
            <a:spLocks/>
          </p:cNvSpPr>
          <p:nvPr/>
        </p:nvSpPr>
        <p:spPr>
          <a:xfrm>
            <a:off x="1960148" y="2591121"/>
            <a:ext cx="1852305" cy="1508105"/>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Y presents to emergency department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EMS transport to Community Hospital B. Abx started, malaria (-)</a:t>
            </a:r>
          </a:p>
        </p:txBody>
      </p:sp>
      <p:pic>
        <p:nvPicPr>
          <p:cNvPr id="10" name="Graphic 9" descr="Ambulance outline">
            <a:extLst>
              <a:ext uri="{FF2B5EF4-FFF2-40B4-BE49-F238E27FC236}">
                <a16:creationId xmlns:a16="http://schemas.microsoft.com/office/drawing/2014/main" id="{C781FEE3-FC68-7D4E-C4DE-9EA7C0E92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2739" y="6025074"/>
            <a:ext cx="631634" cy="631634"/>
          </a:xfrm>
          <a:prstGeom prst="rect">
            <a:avLst/>
          </a:prstGeom>
        </p:spPr>
      </p:pic>
      <p:pic>
        <p:nvPicPr>
          <p:cNvPr id="11" name="Graphic 10" descr="Hospital outline">
            <a:extLst>
              <a:ext uri="{FF2B5EF4-FFF2-40B4-BE49-F238E27FC236}">
                <a16:creationId xmlns:a16="http://schemas.microsoft.com/office/drawing/2014/main" id="{C02D2808-7B25-FAED-8D2C-C2896ADCC34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11105" y="1950161"/>
            <a:ext cx="631634" cy="631634"/>
          </a:xfrm>
          <a:prstGeom prst="rect">
            <a:avLst/>
          </a:prstGeom>
        </p:spPr>
      </p:pic>
      <p:cxnSp>
        <p:nvCxnSpPr>
          <p:cNvPr id="12" name="Straight Connector 11">
            <a:extLst>
              <a:ext uri="{FF2B5EF4-FFF2-40B4-BE49-F238E27FC236}">
                <a16:creationId xmlns:a16="http://schemas.microsoft.com/office/drawing/2014/main" id="{0630FD47-3566-492C-0FBA-02BBF32F3886}"/>
              </a:ext>
            </a:extLst>
          </p:cNvPr>
          <p:cNvCxnSpPr>
            <a:cxnSpLocks/>
          </p:cNvCxnSpPr>
          <p:nvPr/>
        </p:nvCxnSpPr>
        <p:spPr>
          <a:xfrm flipV="1">
            <a:off x="2389735" y="4474881"/>
            <a:ext cx="0" cy="2050867"/>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13" name="Text Placeholder 5">
            <a:extLst>
              <a:ext uri="{FF2B5EF4-FFF2-40B4-BE49-F238E27FC236}">
                <a16:creationId xmlns:a16="http://schemas.microsoft.com/office/drawing/2014/main" id="{3A580430-0830-B209-88B3-2BE3C7950A00}"/>
              </a:ext>
            </a:extLst>
          </p:cNvPr>
          <p:cNvSpPr txBox="1">
            <a:spLocks/>
          </p:cNvSpPr>
          <p:nvPr/>
        </p:nvSpPr>
        <p:spPr>
          <a:xfrm>
            <a:off x="2542739" y="4775145"/>
            <a:ext cx="1546742" cy="1292662"/>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EMS transport from Hosp B to Hosp C w/ worsening delirium and VS. Direct admit to ICU</a:t>
            </a:r>
          </a:p>
        </p:txBody>
      </p:sp>
      <p:cxnSp>
        <p:nvCxnSpPr>
          <p:cNvPr id="14" name="Straight Connector 13">
            <a:extLst>
              <a:ext uri="{FF2B5EF4-FFF2-40B4-BE49-F238E27FC236}">
                <a16:creationId xmlns:a16="http://schemas.microsoft.com/office/drawing/2014/main" id="{CA8F2E4B-1AEC-4D4F-E5D5-EA2424D57F9B}"/>
              </a:ext>
            </a:extLst>
          </p:cNvPr>
          <p:cNvCxnSpPr>
            <a:cxnSpLocks/>
          </p:cNvCxnSpPr>
          <p:nvPr/>
        </p:nvCxnSpPr>
        <p:spPr>
          <a:xfrm flipV="1">
            <a:off x="4399898" y="2265978"/>
            <a:ext cx="0" cy="4074913"/>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15" name="Text Placeholder 5">
            <a:extLst>
              <a:ext uri="{FF2B5EF4-FFF2-40B4-BE49-F238E27FC236}">
                <a16:creationId xmlns:a16="http://schemas.microsoft.com/office/drawing/2014/main" id="{2359EA97-BD8D-8FEB-4B64-20194EC4FD56}"/>
              </a:ext>
            </a:extLst>
          </p:cNvPr>
          <p:cNvSpPr txBox="1">
            <a:spLocks/>
          </p:cNvSpPr>
          <p:nvPr/>
        </p:nvSpPr>
        <p:spPr>
          <a:xfrm>
            <a:off x="4550333" y="2294910"/>
            <a:ext cx="1883220" cy="1723549"/>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Y w/ progressing hypotension, MODS. ID assessment raises Lassa fever concern. IA public health contacted. RESPTC contacted and response team deployed. </a:t>
            </a:r>
          </a:p>
        </p:txBody>
      </p:sp>
      <p:sp>
        <p:nvSpPr>
          <p:cNvPr id="16" name="Text Placeholder 5">
            <a:extLst>
              <a:ext uri="{FF2B5EF4-FFF2-40B4-BE49-F238E27FC236}">
                <a16:creationId xmlns:a16="http://schemas.microsoft.com/office/drawing/2014/main" id="{ACAD0D6D-B4F9-1407-4455-A435043C8208}"/>
              </a:ext>
            </a:extLst>
          </p:cNvPr>
          <p:cNvSpPr txBox="1">
            <a:spLocks/>
          </p:cNvSpPr>
          <p:nvPr/>
        </p:nvSpPr>
        <p:spPr>
          <a:xfrm>
            <a:off x="4550333" y="4726830"/>
            <a:ext cx="1546742" cy="861774"/>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Test sent to NE Public Health Laboratory</a:t>
            </a:r>
          </a:p>
        </p:txBody>
      </p:sp>
      <p:cxnSp>
        <p:nvCxnSpPr>
          <p:cNvPr id="17" name="Straight Connector 16">
            <a:extLst>
              <a:ext uri="{FF2B5EF4-FFF2-40B4-BE49-F238E27FC236}">
                <a16:creationId xmlns:a16="http://schemas.microsoft.com/office/drawing/2014/main" id="{1BB5DAB8-B01A-083C-C01E-FC178F27EB12}"/>
              </a:ext>
            </a:extLst>
          </p:cNvPr>
          <p:cNvCxnSpPr>
            <a:cxnSpLocks/>
          </p:cNvCxnSpPr>
          <p:nvPr/>
        </p:nvCxnSpPr>
        <p:spPr>
          <a:xfrm flipV="1">
            <a:off x="6755178" y="3043644"/>
            <a:ext cx="0" cy="3101132"/>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18" name="Text Placeholder 5">
            <a:extLst>
              <a:ext uri="{FF2B5EF4-FFF2-40B4-BE49-F238E27FC236}">
                <a16:creationId xmlns:a16="http://schemas.microsoft.com/office/drawing/2014/main" id="{9540ECFA-0059-7885-E015-4E237F3F4138}"/>
              </a:ext>
            </a:extLst>
          </p:cNvPr>
          <p:cNvSpPr txBox="1">
            <a:spLocks/>
          </p:cNvSpPr>
          <p:nvPr/>
        </p:nvSpPr>
        <p:spPr>
          <a:xfrm>
            <a:off x="6915195" y="3237452"/>
            <a:ext cx="1191385" cy="861774"/>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28 (0100)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err="1">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BioFire</a:t>
            </a: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GFSP positive for Lassa.</a:t>
            </a:r>
          </a:p>
        </p:txBody>
      </p:sp>
      <p:sp>
        <p:nvSpPr>
          <p:cNvPr id="19" name="Text Placeholder 5">
            <a:extLst>
              <a:ext uri="{FF2B5EF4-FFF2-40B4-BE49-F238E27FC236}">
                <a16:creationId xmlns:a16="http://schemas.microsoft.com/office/drawing/2014/main" id="{B69D9EF2-78D9-2E97-7C31-CFF2A647C529}"/>
              </a:ext>
            </a:extLst>
          </p:cNvPr>
          <p:cNvSpPr txBox="1">
            <a:spLocks/>
          </p:cNvSpPr>
          <p:nvPr/>
        </p:nvSpPr>
        <p:spPr>
          <a:xfrm>
            <a:off x="6867112" y="4726830"/>
            <a:ext cx="1546742" cy="1292662"/>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Patient expires. RESPTC team on site. Remains prepared for cremation.</a:t>
            </a:r>
          </a:p>
        </p:txBody>
      </p:sp>
      <p:cxnSp>
        <p:nvCxnSpPr>
          <p:cNvPr id="20" name="Straight Connector 19">
            <a:extLst>
              <a:ext uri="{FF2B5EF4-FFF2-40B4-BE49-F238E27FC236}">
                <a16:creationId xmlns:a16="http://schemas.microsoft.com/office/drawing/2014/main" id="{62DC64B9-CD27-1357-43FB-F8DED34151FF}"/>
              </a:ext>
            </a:extLst>
          </p:cNvPr>
          <p:cNvCxnSpPr>
            <a:cxnSpLocks/>
          </p:cNvCxnSpPr>
          <p:nvPr/>
        </p:nvCxnSpPr>
        <p:spPr>
          <a:xfrm flipV="1">
            <a:off x="8380123" y="1999098"/>
            <a:ext cx="0" cy="2514654"/>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21" name="Text Placeholder 5">
            <a:extLst>
              <a:ext uri="{FF2B5EF4-FFF2-40B4-BE49-F238E27FC236}">
                <a16:creationId xmlns:a16="http://schemas.microsoft.com/office/drawing/2014/main" id="{51D88414-DCFC-DC1A-215C-DCCC09DABF5F}"/>
              </a:ext>
            </a:extLst>
          </p:cNvPr>
          <p:cNvSpPr txBox="1">
            <a:spLocks/>
          </p:cNvSpPr>
          <p:nvPr/>
        </p:nvSpPr>
        <p:spPr>
          <a:xfrm>
            <a:off x="8561475" y="2681969"/>
            <a:ext cx="1443594" cy="1292662"/>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29</a:t>
            </a:r>
            <a:endPar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Contact tracing. 180 contacts at 3 med facilities, 3 EMS, 5 labs, family, and community</a:t>
            </a:r>
          </a:p>
        </p:txBody>
      </p:sp>
      <p:cxnSp>
        <p:nvCxnSpPr>
          <p:cNvPr id="22" name="Straight Connector 21">
            <a:extLst>
              <a:ext uri="{FF2B5EF4-FFF2-40B4-BE49-F238E27FC236}">
                <a16:creationId xmlns:a16="http://schemas.microsoft.com/office/drawing/2014/main" id="{873E71E4-6C4E-C695-DF85-3977B53691BC}"/>
              </a:ext>
            </a:extLst>
          </p:cNvPr>
          <p:cNvCxnSpPr>
            <a:cxnSpLocks/>
          </p:cNvCxnSpPr>
          <p:nvPr/>
        </p:nvCxnSpPr>
        <p:spPr>
          <a:xfrm flipV="1">
            <a:off x="8711929" y="4388603"/>
            <a:ext cx="0" cy="1752295"/>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23" name="Text Placeholder 5">
            <a:extLst>
              <a:ext uri="{FF2B5EF4-FFF2-40B4-BE49-F238E27FC236}">
                <a16:creationId xmlns:a16="http://schemas.microsoft.com/office/drawing/2014/main" id="{72DBCDBE-2610-D69D-2F8D-99BB670201F1}"/>
              </a:ext>
            </a:extLst>
          </p:cNvPr>
          <p:cNvSpPr txBox="1">
            <a:spLocks/>
          </p:cNvSpPr>
          <p:nvPr/>
        </p:nvSpPr>
        <p:spPr>
          <a:xfrm>
            <a:off x="8864933" y="4688867"/>
            <a:ext cx="1546742" cy="1508105"/>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OCT 29-NOV 3 </a:t>
            </a: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RESPTC teams provide assistance on site at hospitals and EMS agencies in Des Moines and Eastern Iowa</a:t>
            </a:r>
          </a:p>
        </p:txBody>
      </p:sp>
      <p:cxnSp>
        <p:nvCxnSpPr>
          <p:cNvPr id="24" name="Straight Connector 23">
            <a:extLst>
              <a:ext uri="{FF2B5EF4-FFF2-40B4-BE49-F238E27FC236}">
                <a16:creationId xmlns:a16="http://schemas.microsoft.com/office/drawing/2014/main" id="{679D74E1-D5A0-4BBB-3C3C-D25BABC34088}"/>
              </a:ext>
            </a:extLst>
          </p:cNvPr>
          <p:cNvCxnSpPr>
            <a:cxnSpLocks/>
          </p:cNvCxnSpPr>
          <p:nvPr/>
        </p:nvCxnSpPr>
        <p:spPr>
          <a:xfrm flipV="1">
            <a:off x="10091741" y="1465600"/>
            <a:ext cx="0" cy="2876536"/>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25" name="Text Placeholder 5">
            <a:extLst>
              <a:ext uri="{FF2B5EF4-FFF2-40B4-BE49-F238E27FC236}">
                <a16:creationId xmlns:a16="http://schemas.microsoft.com/office/drawing/2014/main" id="{231F9C75-6142-115C-6C56-887301CF9971}"/>
              </a:ext>
            </a:extLst>
          </p:cNvPr>
          <p:cNvSpPr txBox="1">
            <a:spLocks/>
          </p:cNvSpPr>
          <p:nvPr/>
        </p:nvSpPr>
        <p:spPr>
          <a:xfrm>
            <a:off x="10251758" y="1966426"/>
            <a:ext cx="1604691" cy="2154436"/>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NOV 3-NOV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5 individuals under monitoring develop s/s that warrant Lassa testing. EMS transports to Hospitals C and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 All tests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IA PHL onboards GFSP</a:t>
            </a:r>
          </a:p>
        </p:txBody>
      </p:sp>
      <p:cxnSp>
        <p:nvCxnSpPr>
          <p:cNvPr id="26" name="Straight Connector 25">
            <a:extLst>
              <a:ext uri="{FF2B5EF4-FFF2-40B4-BE49-F238E27FC236}">
                <a16:creationId xmlns:a16="http://schemas.microsoft.com/office/drawing/2014/main" id="{7ECE6731-BA52-9A04-5D5E-FC8CDEE19585}"/>
              </a:ext>
            </a:extLst>
          </p:cNvPr>
          <p:cNvCxnSpPr>
            <a:cxnSpLocks/>
          </p:cNvCxnSpPr>
          <p:nvPr/>
        </p:nvCxnSpPr>
        <p:spPr>
          <a:xfrm flipV="1">
            <a:off x="10567574" y="4472791"/>
            <a:ext cx="0" cy="1752295"/>
          </a:xfrm>
          <a:prstGeom prst="line">
            <a:avLst/>
          </a:prstGeom>
          <a:ln w="19050">
            <a:solidFill>
              <a:srgbClr val="26BAA7"/>
            </a:solidFill>
            <a:prstDash val="solid"/>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27" name="Text Placeholder 5">
            <a:extLst>
              <a:ext uri="{FF2B5EF4-FFF2-40B4-BE49-F238E27FC236}">
                <a16:creationId xmlns:a16="http://schemas.microsoft.com/office/drawing/2014/main" id="{31D94583-2031-EDD0-9CE5-0DA02C14A754}"/>
              </a:ext>
            </a:extLst>
          </p:cNvPr>
          <p:cNvSpPr txBox="1">
            <a:spLocks/>
          </p:cNvSpPr>
          <p:nvPr/>
        </p:nvSpPr>
        <p:spPr>
          <a:xfrm>
            <a:off x="10678376" y="4713125"/>
            <a:ext cx="1178073" cy="1077218"/>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NOV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Contact tracing winds down. No secondary cases</a:t>
            </a:r>
          </a:p>
        </p:txBody>
      </p:sp>
      <p:sp>
        <p:nvSpPr>
          <p:cNvPr id="28" name="Notched Right Arrow 5">
            <a:extLst>
              <a:ext uri="{FF2B5EF4-FFF2-40B4-BE49-F238E27FC236}">
                <a16:creationId xmlns:a16="http://schemas.microsoft.com/office/drawing/2014/main" id="{1FF15443-FA28-747E-CC06-4E4144EDF9CB}"/>
              </a:ext>
            </a:extLst>
          </p:cNvPr>
          <p:cNvSpPr/>
          <p:nvPr/>
        </p:nvSpPr>
        <p:spPr>
          <a:xfrm>
            <a:off x="0" y="4271580"/>
            <a:ext cx="12192000" cy="379526"/>
          </a:xfrm>
          <a:prstGeom prst="homePlate">
            <a:avLst/>
          </a:prstGeom>
          <a:solidFill>
            <a:srgbClr val="0162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pic>
        <p:nvPicPr>
          <p:cNvPr id="29" name="Graphic 28" descr="Network outline">
            <a:extLst>
              <a:ext uri="{FF2B5EF4-FFF2-40B4-BE49-F238E27FC236}">
                <a16:creationId xmlns:a16="http://schemas.microsoft.com/office/drawing/2014/main" id="{2087166F-D1D3-4C1E-1C1E-1719746371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66796" y="1964203"/>
            <a:ext cx="733397" cy="733397"/>
          </a:xfrm>
          <a:prstGeom prst="rect">
            <a:avLst/>
          </a:prstGeom>
        </p:spPr>
      </p:pic>
      <p:pic>
        <p:nvPicPr>
          <p:cNvPr id="30" name="Graphic 29" descr="Beaker outline">
            <a:extLst>
              <a:ext uri="{FF2B5EF4-FFF2-40B4-BE49-F238E27FC236}">
                <a16:creationId xmlns:a16="http://schemas.microsoft.com/office/drawing/2014/main" id="{3515B90F-DDC3-B8B2-B626-1ED115177405}"/>
              </a:ext>
            </a:extLst>
          </p:cNvPr>
          <p:cNvPicPr>
            <a:picLocks noChangeAspect="1"/>
          </p:cNvPicPr>
          <p:nvPr/>
        </p:nvPicPr>
        <p:blipFill>
          <a:blip r:embed="rId9">
            <a:extLst>
              <a:ext uri="{96DAC541-7B7A-43D3-8B79-37D633B846F1}">
                <asvg:svgBlip xmlns:asvg="http://schemas.microsoft.com/office/drawing/2016/SVG/main" r:embed="rId10"/>
              </a:ext>
            </a:extLst>
          </a:blip>
          <a:srcRect t="29260"/>
          <a:stretch/>
        </p:blipFill>
        <p:spPr>
          <a:xfrm>
            <a:off x="4507331" y="5879772"/>
            <a:ext cx="631630" cy="446815"/>
          </a:xfrm>
          <a:prstGeom prst="rect">
            <a:avLst/>
          </a:prstGeom>
        </p:spPr>
      </p:pic>
      <p:pic>
        <p:nvPicPr>
          <p:cNvPr id="31" name="Graphic 30" descr="Ambulance outline">
            <a:extLst>
              <a:ext uri="{FF2B5EF4-FFF2-40B4-BE49-F238E27FC236}">
                <a16:creationId xmlns:a16="http://schemas.microsoft.com/office/drawing/2014/main" id="{93FDF789-ED96-50C5-E438-538F62261F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51757" y="1386637"/>
            <a:ext cx="631634" cy="631634"/>
          </a:xfrm>
          <a:prstGeom prst="rect">
            <a:avLst/>
          </a:prstGeom>
        </p:spPr>
      </p:pic>
    </p:spTree>
    <p:extLst>
      <p:ext uri="{BB962C8B-B14F-4D97-AF65-F5344CB8AC3E}">
        <p14:creationId xmlns:p14="http://schemas.microsoft.com/office/powerpoint/2010/main" val="109673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rPr>
              <a:t>Map of the Lassa Case</a:t>
            </a:r>
          </a:p>
        </p:txBody>
      </p:sp>
      <p:pic>
        <p:nvPicPr>
          <p:cNvPr id="3" name="Picture 2">
            <a:extLst>
              <a:ext uri="{FF2B5EF4-FFF2-40B4-BE49-F238E27FC236}">
                <a16:creationId xmlns:a16="http://schemas.microsoft.com/office/drawing/2014/main" id="{AF08A0EF-A22C-EBB8-8685-A6E1BA058515}"/>
              </a:ext>
            </a:extLst>
          </p:cNvPr>
          <p:cNvPicPr>
            <a:picLocks noChangeAspect="1"/>
          </p:cNvPicPr>
          <p:nvPr/>
        </p:nvPicPr>
        <p:blipFill>
          <a:blip r:embed="rId3"/>
          <a:stretch>
            <a:fillRect/>
          </a:stretch>
        </p:blipFill>
        <p:spPr>
          <a:xfrm>
            <a:off x="725647" y="2428912"/>
            <a:ext cx="10740706" cy="3000338"/>
          </a:xfrm>
          <a:prstGeom prst="rect">
            <a:avLst/>
          </a:prstGeom>
        </p:spPr>
      </p:pic>
    </p:spTree>
    <p:extLst>
      <p:ext uri="{BB962C8B-B14F-4D97-AF65-F5344CB8AC3E}">
        <p14:creationId xmlns:p14="http://schemas.microsoft.com/office/powerpoint/2010/main" val="2230153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33149" y="103327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rPr>
              <a:t>How the NSPS Successfully Responded</a:t>
            </a:r>
          </a:p>
        </p:txBody>
      </p:sp>
      <p:sp>
        <p:nvSpPr>
          <p:cNvPr id="3" name="TextBox 2">
            <a:extLst>
              <a:ext uri="{FF2B5EF4-FFF2-40B4-BE49-F238E27FC236}">
                <a16:creationId xmlns:a16="http://schemas.microsoft.com/office/drawing/2014/main" id="{9A737767-2F0B-F2F4-F09C-2E4E2E7C2D68}"/>
              </a:ext>
            </a:extLst>
          </p:cNvPr>
          <p:cNvSpPr txBox="1"/>
          <p:nvPr/>
        </p:nvSpPr>
        <p:spPr>
          <a:xfrm>
            <a:off x="840703" y="1690091"/>
            <a:ext cx="4712663" cy="4001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464A0"/>
                </a:solidFill>
                <a:effectLst/>
                <a:uLnTx/>
                <a:uFillTx/>
                <a:latin typeface="Source Sans Pro"/>
                <a:ea typeface="+mn-ea"/>
                <a:cs typeface="+mn-cs"/>
              </a:rPr>
              <a:t>Elements of Preparedness &amp; Response</a:t>
            </a:r>
          </a:p>
        </p:txBody>
      </p:sp>
      <p:cxnSp>
        <p:nvCxnSpPr>
          <p:cNvPr id="4" name="Straight Connector 3">
            <a:extLst>
              <a:ext uri="{FF2B5EF4-FFF2-40B4-BE49-F238E27FC236}">
                <a16:creationId xmlns:a16="http://schemas.microsoft.com/office/drawing/2014/main" id="{FEAF8890-A2CB-ECC9-3568-954A91A6EE5C}"/>
              </a:ext>
            </a:extLst>
          </p:cNvPr>
          <p:cNvCxnSpPr>
            <a:cxnSpLocks/>
          </p:cNvCxnSpPr>
          <p:nvPr/>
        </p:nvCxnSpPr>
        <p:spPr>
          <a:xfrm>
            <a:off x="5979453" y="1820892"/>
            <a:ext cx="0" cy="434684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85A1DB5-9EE7-0B86-8F02-793D4EAB4529}"/>
              </a:ext>
            </a:extLst>
          </p:cNvPr>
          <p:cNvSpPr txBox="1"/>
          <p:nvPr/>
        </p:nvSpPr>
        <p:spPr>
          <a:xfrm>
            <a:off x="6225871" y="1876078"/>
            <a:ext cx="44856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1461A0"/>
                </a:solidFill>
                <a:effectLst/>
                <a:uLnTx/>
                <a:uFillTx/>
                <a:latin typeface="Source Sans Pro"/>
                <a:ea typeface="+mn-ea"/>
                <a:cs typeface="+mn-cs"/>
              </a:rPr>
              <a:t>“Our success [in response] was because of the groundwork that was laid over the past decade.” </a:t>
            </a:r>
            <a:r>
              <a:rPr kumimoji="0" lang="en-US" sz="1600" b="0" i="1" u="none" strike="noStrike" kern="1200" cap="none" spc="0" normalizeH="0" baseline="0" noProof="0">
                <a:ln>
                  <a:noFill/>
                </a:ln>
                <a:solidFill>
                  <a:srgbClr val="1461A0"/>
                </a:solidFill>
                <a:effectLst/>
                <a:uLnTx/>
                <a:uFillTx/>
                <a:latin typeface="Source Sans Pro"/>
                <a:ea typeface="+mn-ea"/>
                <a:cs typeface="+mn-cs"/>
              </a:rPr>
              <a:t>– NETEC Leader</a:t>
            </a:r>
          </a:p>
        </p:txBody>
      </p:sp>
      <p:sp>
        <p:nvSpPr>
          <p:cNvPr id="6" name="TextBox 5">
            <a:extLst>
              <a:ext uri="{FF2B5EF4-FFF2-40B4-BE49-F238E27FC236}">
                <a16:creationId xmlns:a16="http://schemas.microsoft.com/office/drawing/2014/main" id="{CE087E17-1FFF-D80F-EED6-489A1390949C}"/>
              </a:ext>
            </a:extLst>
          </p:cNvPr>
          <p:cNvSpPr txBox="1"/>
          <p:nvPr/>
        </p:nvSpPr>
        <p:spPr>
          <a:xfrm>
            <a:off x="1559091" y="4606009"/>
            <a:ext cx="43285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a:ea typeface="+mn-ea"/>
                <a:cs typeface="+mn-cs"/>
              </a:rPr>
              <a:t>NSPS Coordination </a:t>
            </a:r>
            <a:endParaRPr kumimoji="0" lang="en-US" sz="1600" b="0" i="0" u="none" strike="noStrike" kern="1200" cap="none" spc="0" normalizeH="0" baseline="0" noProof="0">
              <a:ln>
                <a:noFill/>
              </a:ln>
              <a:solidFill>
                <a:prstClr val="black"/>
              </a:solidFill>
              <a:effectLst/>
              <a:uLnTx/>
              <a:uFillTx/>
              <a:latin typeface="Source Sans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ource Sans Pro"/>
                <a:ea typeface="+mn-ea"/>
                <a:cs typeface="+mn-cs"/>
              </a:rPr>
              <a:t>All levels of the NSPS, from Level 1-4 and EMS, coordinated a rapid, united response</a:t>
            </a:r>
          </a:p>
        </p:txBody>
      </p:sp>
      <p:sp>
        <p:nvSpPr>
          <p:cNvPr id="8" name="TextBox 7">
            <a:extLst>
              <a:ext uri="{FF2B5EF4-FFF2-40B4-BE49-F238E27FC236}">
                <a16:creationId xmlns:a16="http://schemas.microsoft.com/office/drawing/2014/main" id="{C2D5FD36-B067-632E-2256-95B50CA89315}"/>
              </a:ext>
            </a:extLst>
          </p:cNvPr>
          <p:cNvSpPr txBox="1"/>
          <p:nvPr/>
        </p:nvSpPr>
        <p:spPr>
          <a:xfrm>
            <a:off x="1535546" y="3560044"/>
            <a:ext cx="42811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a:ea typeface="+mn-ea"/>
                <a:cs typeface="+mn-cs"/>
              </a:rPr>
              <a:t>Long-Standing Relationships </a:t>
            </a:r>
            <a:r>
              <a:rPr kumimoji="0" lang="en-US" sz="1600" b="0" i="0" u="none" strike="noStrike" kern="1200" cap="none" spc="0" normalizeH="0" baseline="0" noProof="0">
                <a:ln>
                  <a:noFill/>
                </a:ln>
                <a:solidFill>
                  <a:prstClr val="black"/>
                </a:solidFill>
                <a:effectLst/>
                <a:uLnTx/>
                <a:uFillTx/>
                <a:latin typeface="Source Sans 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ource Sans Pro"/>
                <a:ea typeface="+mn-ea"/>
                <a:cs typeface="+mn-cs"/>
              </a:rPr>
              <a:t>Partners in Region 7 built a foundation of trust that enabled quick coordinated response</a:t>
            </a:r>
          </a:p>
        </p:txBody>
      </p:sp>
      <p:sp>
        <p:nvSpPr>
          <p:cNvPr id="9" name="TextBox 8">
            <a:extLst>
              <a:ext uri="{FF2B5EF4-FFF2-40B4-BE49-F238E27FC236}">
                <a16:creationId xmlns:a16="http://schemas.microsoft.com/office/drawing/2014/main" id="{29531903-A871-E6CA-0781-66D6B910001C}"/>
              </a:ext>
            </a:extLst>
          </p:cNvPr>
          <p:cNvSpPr txBox="1"/>
          <p:nvPr/>
        </p:nvSpPr>
        <p:spPr>
          <a:xfrm>
            <a:off x="1584006" y="2323609"/>
            <a:ext cx="43282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a:ea typeface="+mn-ea"/>
                <a:cs typeface="+mn-cs"/>
              </a:rPr>
              <a:t>Prepared to Activate </a:t>
            </a:r>
            <a:r>
              <a:rPr kumimoji="0" lang="en-US" sz="1600" b="0" i="0" u="none" strike="noStrike" kern="1200" cap="none" spc="0" normalizeH="0" baseline="0" noProof="0">
                <a:ln>
                  <a:noFill/>
                </a:ln>
                <a:solidFill>
                  <a:prstClr val="black"/>
                </a:solidFill>
                <a:effectLst/>
                <a:uLnTx/>
                <a:uFillTx/>
                <a:latin typeface="Source Sans Pro"/>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ource Sans Pro"/>
                <a:ea typeface="+mn-ea"/>
                <a:cs typeface="+mn-cs"/>
              </a:rPr>
              <a:t>IA hospitals &amp; EMS practiced similar scenarios together and with the Level 1 in Omaha</a:t>
            </a:r>
          </a:p>
        </p:txBody>
      </p:sp>
      <p:grpSp>
        <p:nvGrpSpPr>
          <p:cNvPr id="10" name="Group 9">
            <a:extLst>
              <a:ext uri="{FF2B5EF4-FFF2-40B4-BE49-F238E27FC236}">
                <a16:creationId xmlns:a16="http://schemas.microsoft.com/office/drawing/2014/main" id="{85D49B67-C943-2150-2FEE-6A318E6B3584}"/>
              </a:ext>
            </a:extLst>
          </p:cNvPr>
          <p:cNvGrpSpPr/>
          <p:nvPr/>
        </p:nvGrpSpPr>
        <p:grpSpPr>
          <a:xfrm>
            <a:off x="706267" y="2315958"/>
            <a:ext cx="841937" cy="3159359"/>
            <a:chOff x="979863" y="3008375"/>
            <a:chExt cx="558670" cy="2096403"/>
          </a:xfrm>
        </p:grpSpPr>
        <p:pic>
          <p:nvPicPr>
            <p:cNvPr id="11" name="Graphic 10" descr="Cycle with people with solid fill">
              <a:extLst>
                <a:ext uri="{FF2B5EF4-FFF2-40B4-BE49-F238E27FC236}">
                  <a16:creationId xmlns:a16="http://schemas.microsoft.com/office/drawing/2014/main" id="{76F41B73-A1BA-8405-5238-ADB00A092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863" y="4546108"/>
              <a:ext cx="558670" cy="558670"/>
            </a:xfrm>
            <a:prstGeom prst="rect">
              <a:avLst/>
            </a:prstGeom>
          </p:spPr>
        </p:pic>
        <p:pic>
          <p:nvPicPr>
            <p:cNvPr id="12" name="Graphic 11" descr="Surgical mask with solid fill">
              <a:extLst>
                <a:ext uri="{FF2B5EF4-FFF2-40B4-BE49-F238E27FC236}">
                  <a16:creationId xmlns:a16="http://schemas.microsoft.com/office/drawing/2014/main" id="{179C0CE6-6E0D-F257-E2C0-D1419A3FE5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460" y="3008375"/>
              <a:ext cx="519225" cy="519225"/>
            </a:xfrm>
            <a:prstGeom prst="rect">
              <a:avLst/>
            </a:prstGeom>
          </p:spPr>
        </p:pic>
        <p:pic>
          <p:nvPicPr>
            <p:cNvPr id="13" name="Graphic 12" descr="Handshake with solid fill">
              <a:extLst>
                <a:ext uri="{FF2B5EF4-FFF2-40B4-BE49-F238E27FC236}">
                  <a16:creationId xmlns:a16="http://schemas.microsoft.com/office/drawing/2014/main" id="{E3B8D47E-DABC-7A12-DA02-CF8D53EBE1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9863" y="3813103"/>
              <a:ext cx="531007" cy="531007"/>
            </a:xfrm>
            <a:prstGeom prst="rect">
              <a:avLst/>
            </a:prstGeom>
          </p:spPr>
        </p:pic>
      </p:grpSp>
      <p:grpSp>
        <p:nvGrpSpPr>
          <p:cNvPr id="14" name="Group 13">
            <a:extLst>
              <a:ext uri="{FF2B5EF4-FFF2-40B4-BE49-F238E27FC236}">
                <a16:creationId xmlns:a16="http://schemas.microsoft.com/office/drawing/2014/main" id="{56B2CD9F-8551-2181-93AC-1129FC76D916}"/>
              </a:ext>
            </a:extLst>
          </p:cNvPr>
          <p:cNvGrpSpPr/>
          <p:nvPr/>
        </p:nvGrpSpPr>
        <p:grpSpPr>
          <a:xfrm>
            <a:off x="6338318" y="2969372"/>
            <a:ext cx="5407399" cy="2467634"/>
            <a:chOff x="258318" y="5049213"/>
            <a:chExt cx="3011522" cy="1672135"/>
          </a:xfrm>
        </p:grpSpPr>
        <p:sp>
          <p:nvSpPr>
            <p:cNvPr id="15" name="Rectangle 14">
              <a:extLst>
                <a:ext uri="{FF2B5EF4-FFF2-40B4-BE49-F238E27FC236}">
                  <a16:creationId xmlns:a16="http://schemas.microsoft.com/office/drawing/2014/main" id="{3A56797C-9628-5C1F-5B09-A062003B9701}"/>
                </a:ext>
              </a:extLst>
            </p:cNvPr>
            <p:cNvSpPr/>
            <p:nvPr/>
          </p:nvSpPr>
          <p:spPr>
            <a:xfrm>
              <a:off x="1763709" y="5049213"/>
              <a:ext cx="1506131" cy="8052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1 or RESPTC </a:t>
              </a: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to</a:t>
              </a: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provided just-in-time training, technical assistance, &amp; regional coordination</a:t>
              </a:r>
              <a:endParaRPr kumimoji="0" lang="en-US" sz="14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6" name="Rectangle 15">
              <a:extLst>
                <a:ext uri="{FF2B5EF4-FFF2-40B4-BE49-F238E27FC236}">
                  <a16:creationId xmlns:a16="http://schemas.microsoft.com/office/drawing/2014/main" id="{ABDC6FBA-BF52-0BF9-BFE7-717FEFA53409}"/>
                </a:ext>
              </a:extLst>
            </p:cNvPr>
            <p:cNvSpPr/>
            <p:nvPr/>
          </p:nvSpPr>
          <p:spPr>
            <a:xfrm>
              <a:off x="266287" y="5916105"/>
              <a:ext cx="1434008" cy="8052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Level 2 &amp; 3 </a:t>
              </a: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collaborated with NSPS partners and cared for confirmed patient &amp; suspect patients</a:t>
              </a:r>
              <a:endParaRPr kumimoji="0" lang="en-US" sz="14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7" name="Rectangle 16">
              <a:extLst>
                <a:ext uri="{FF2B5EF4-FFF2-40B4-BE49-F238E27FC236}">
                  <a16:creationId xmlns:a16="http://schemas.microsoft.com/office/drawing/2014/main" id="{316546EF-09D8-3F89-812C-4AEBD41E20A7}"/>
                </a:ext>
              </a:extLst>
            </p:cNvPr>
            <p:cNvSpPr/>
            <p:nvPr/>
          </p:nvSpPr>
          <p:spPr>
            <a:xfrm>
              <a:off x="258318" y="5059561"/>
              <a:ext cx="1434008" cy="8052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NETEC </a:t>
              </a: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facilitated national coordination &amp; real-time information sharing</a:t>
              </a:r>
              <a:endParaRPr kumimoji="0" lang="en-US" sz="1400" b="0" i="0" u="none" strike="sng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8" name="Rectangle 17">
              <a:extLst>
                <a:ext uri="{FF2B5EF4-FFF2-40B4-BE49-F238E27FC236}">
                  <a16:creationId xmlns:a16="http://schemas.microsoft.com/office/drawing/2014/main" id="{833870EC-7AF6-923A-FE9A-80157374F535}"/>
                </a:ext>
              </a:extLst>
            </p:cNvPr>
            <p:cNvSpPr/>
            <p:nvPr/>
          </p:nvSpPr>
          <p:spPr>
            <a:xfrm>
              <a:off x="1763710" y="5909496"/>
              <a:ext cx="1506130" cy="8052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EMS </a:t>
              </a: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provided transport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for patients &amp; suspect cases to higher levels of care and for assessment &amp; testing</a:t>
              </a:r>
              <a:endParaRPr kumimoji="0" lang="en-US" sz="14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
          <p:nvSpPr>
            <p:cNvPr id="19" name="Oval 18">
              <a:extLst>
                <a:ext uri="{FF2B5EF4-FFF2-40B4-BE49-F238E27FC236}">
                  <a16:creationId xmlns:a16="http://schemas.microsoft.com/office/drawing/2014/main" id="{ABC2FCBD-BDBE-1872-ECB5-96E0B46DA6D6}"/>
                </a:ext>
              </a:extLst>
            </p:cNvPr>
            <p:cNvSpPr/>
            <p:nvPr/>
          </p:nvSpPr>
          <p:spPr>
            <a:xfrm>
              <a:off x="1526071" y="5612320"/>
              <a:ext cx="412748" cy="493185"/>
            </a:xfrm>
            <a:prstGeom prst="ellipse">
              <a:avLst/>
            </a:prstGeom>
            <a:solidFill>
              <a:srgbClr val="1464A0"/>
            </a:solidFill>
            <a:ln>
              <a:solidFill>
                <a:srgbClr val="1464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grpSp>
    </p:spTree>
    <p:extLst>
      <p:ext uri="{BB962C8B-B14F-4D97-AF65-F5344CB8AC3E}">
        <p14:creationId xmlns:p14="http://schemas.microsoft.com/office/powerpoint/2010/main" val="2933650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441B8-6037-A501-1E13-CDF65D366283}"/>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85063612-D06A-771C-29BD-5AA1A5C5FB20}"/>
              </a:ext>
            </a:extLst>
          </p:cNvPr>
          <p:cNvPicPr>
            <a:picLocks noChangeAspect="1"/>
          </p:cNvPicPr>
          <p:nvPr/>
        </p:nvPicPr>
        <p:blipFill>
          <a:blip r:embed="rId2"/>
          <a:stretch>
            <a:fillRect/>
          </a:stretch>
        </p:blipFill>
        <p:spPr>
          <a:xfrm>
            <a:off x="162560" y="101631"/>
            <a:ext cx="5099929" cy="776193"/>
          </a:xfrm>
          <a:prstGeom prst="rect">
            <a:avLst/>
          </a:prstGeom>
        </p:spPr>
      </p:pic>
      <p:sp>
        <p:nvSpPr>
          <p:cNvPr id="2" name="Rectangle 21">
            <a:extLst>
              <a:ext uri="{FF2B5EF4-FFF2-40B4-BE49-F238E27FC236}">
                <a16:creationId xmlns:a16="http://schemas.microsoft.com/office/drawing/2014/main" id="{D2D00897-6EE3-2D2A-468F-EBB714D4687A}"/>
              </a:ext>
            </a:extLst>
          </p:cNvPr>
          <p:cNvSpPr/>
          <p:nvPr/>
        </p:nvSpPr>
        <p:spPr bwMode="gray">
          <a:xfrm>
            <a:off x="16574" y="941832"/>
            <a:ext cx="12158851" cy="415816"/>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Tisa Offc Serif Pro" panose="02010504030101020102" pitchFamily="2" charset="0"/>
                <a:ea typeface="Source Sans Pro" panose="020B0503030403020204" pitchFamily="34" charset="0"/>
              </a:rPr>
              <a:t>The Catastrophic Risk</a:t>
            </a:r>
            <a:endPar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endParaRPr>
          </a:p>
        </p:txBody>
      </p:sp>
      <p:pic>
        <p:nvPicPr>
          <p:cNvPr id="3" name="Graphic 2" descr="Farm scene outline">
            <a:extLst>
              <a:ext uri="{FF2B5EF4-FFF2-40B4-BE49-F238E27FC236}">
                <a16:creationId xmlns:a16="http://schemas.microsoft.com/office/drawing/2014/main" id="{B1BEE50D-563C-B11F-4A5F-9C7273563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1323" y="2371077"/>
            <a:ext cx="913906" cy="913906"/>
          </a:xfrm>
          <a:prstGeom prst="rect">
            <a:avLst/>
          </a:prstGeom>
        </p:spPr>
      </p:pic>
      <p:sp>
        <p:nvSpPr>
          <p:cNvPr id="4" name="TextBox 3">
            <a:extLst>
              <a:ext uri="{FF2B5EF4-FFF2-40B4-BE49-F238E27FC236}">
                <a16:creationId xmlns:a16="http://schemas.microsoft.com/office/drawing/2014/main" id="{EF680E41-5AC2-0BE7-EE9A-CF6EC40CB083}"/>
              </a:ext>
            </a:extLst>
          </p:cNvPr>
          <p:cNvSpPr txBox="1"/>
          <p:nvPr/>
        </p:nvSpPr>
        <p:spPr>
          <a:xfrm>
            <a:off x="1203585" y="3429000"/>
            <a:ext cx="272615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ource Sans Pro"/>
                <a:ea typeface="+mn-ea"/>
                <a:cs typeface="+mn-cs"/>
              </a:rPr>
              <a:t>Health-Worker Shortage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a:ea typeface="+mn-ea"/>
                <a:cs typeface="+mn-cs"/>
              </a:rPr>
              <a:t>Over 150+ healthcare workers were exposed, </a:t>
            </a:r>
            <a:r>
              <a:rPr kumimoji="0" lang="en-US" sz="1800" b="0" i="0" u="none" strike="noStrike" kern="1200" cap="none" spc="0" normalizeH="0" baseline="0" noProof="0">
                <a:ln>
                  <a:noFill/>
                </a:ln>
                <a:solidFill>
                  <a:prstClr val="black"/>
                </a:solidFill>
                <a:effectLst/>
                <a:uLnTx/>
                <a:uFillTx/>
                <a:latin typeface="Source Sans Pro"/>
                <a:ea typeface="Source Sans Pro" panose="020B0503030403020204" pitchFamily="34" charset="0"/>
                <a:cs typeface="+mn-cs"/>
              </a:rPr>
              <a:t>threatening health-worker shortages at rural facilities</a:t>
            </a:r>
            <a:r>
              <a:rPr kumimoji="0" lang="en-US" sz="1800" b="0" i="0" u="none" strike="noStrike" kern="1200" cap="none" spc="0" normalizeH="0" baseline="0" noProof="0">
                <a:ln>
                  <a:noFill/>
                </a:ln>
                <a:solidFill>
                  <a:prstClr val="black"/>
                </a:solidFill>
                <a:effectLst/>
                <a:uLnTx/>
                <a:uFillTx/>
                <a:latin typeface="Source Sans Pro"/>
                <a:ea typeface="+mn-ea"/>
                <a:cs typeface="+mn-cs"/>
              </a:rPr>
              <a:t> </a:t>
            </a:r>
          </a:p>
        </p:txBody>
      </p:sp>
      <p:pic>
        <p:nvPicPr>
          <p:cNvPr id="5" name="Graphic 4" descr="Doctor female outline">
            <a:extLst>
              <a:ext uri="{FF2B5EF4-FFF2-40B4-BE49-F238E27FC236}">
                <a16:creationId xmlns:a16="http://schemas.microsoft.com/office/drawing/2014/main" id="{3D70F4FA-5284-22A8-E61A-12746D2A56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2646" y="2425191"/>
            <a:ext cx="838353" cy="838353"/>
          </a:xfrm>
          <a:prstGeom prst="rect">
            <a:avLst/>
          </a:prstGeom>
        </p:spPr>
      </p:pic>
      <p:sp>
        <p:nvSpPr>
          <p:cNvPr id="6" name="TextBox 5">
            <a:extLst>
              <a:ext uri="{FF2B5EF4-FFF2-40B4-BE49-F238E27FC236}">
                <a16:creationId xmlns:a16="http://schemas.microsoft.com/office/drawing/2014/main" id="{4C8149DC-7571-6678-1412-813F1FE30B03}"/>
              </a:ext>
            </a:extLst>
          </p:cNvPr>
          <p:cNvSpPr txBox="1"/>
          <p:nvPr/>
        </p:nvSpPr>
        <p:spPr>
          <a:xfrm>
            <a:off x="4729829" y="3429000"/>
            <a:ext cx="305599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ource Sans Pro"/>
                <a:ea typeface="+mn-ea"/>
                <a:cs typeface="+mn-cs"/>
              </a:rPr>
              <a:t>Breakdown of 911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a:ea typeface="+mn-ea"/>
                <a:cs typeface="+mn-cs"/>
              </a:rPr>
              <a:t>EMS personnel were exposed, with the potential to overwhelm &amp; breakdown 911 and EMS services</a:t>
            </a:r>
          </a:p>
        </p:txBody>
      </p:sp>
      <p:sp>
        <p:nvSpPr>
          <p:cNvPr id="8" name="TextBox 7">
            <a:extLst>
              <a:ext uri="{FF2B5EF4-FFF2-40B4-BE49-F238E27FC236}">
                <a16:creationId xmlns:a16="http://schemas.microsoft.com/office/drawing/2014/main" id="{FB6408F6-1B89-9912-B573-B8FD23A606AE}"/>
              </a:ext>
            </a:extLst>
          </p:cNvPr>
          <p:cNvSpPr txBox="1"/>
          <p:nvPr/>
        </p:nvSpPr>
        <p:spPr>
          <a:xfrm>
            <a:off x="8366790" y="3429000"/>
            <a:ext cx="308498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ource Sans Pro"/>
                <a:ea typeface="+mn-ea"/>
                <a:cs typeface="+mn-cs"/>
              </a:rPr>
              <a:t>Rural Community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a:ea typeface="+mn-ea"/>
                <a:cs typeface="+mn-cs"/>
              </a:rPr>
              <a:t>Est. 170 individuals were exposed, risking health system overload, severe socio-economic disruptions, and lives lost.</a:t>
            </a:r>
          </a:p>
        </p:txBody>
      </p:sp>
      <p:pic>
        <p:nvPicPr>
          <p:cNvPr id="9" name="Graphic 8" descr="Ambulance outline">
            <a:extLst>
              <a:ext uri="{FF2B5EF4-FFF2-40B4-BE49-F238E27FC236}">
                <a16:creationId xmlns:a16="http://schemas.microsoft.com/office/drawing/2014/main" id="{B76BDF0A-21FB-FD25-38E1-D1DC48DAF6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22833" y="2392683"/>
            <a:ext cx="838353" cy="838353"/>
          </a:xfrm>
          <a:prstGeom prst="rect">
            <a:avLst/>
          </a:prstGeom>
        </p:spPr>
      </p:pic>
      <p:sp>
        <p:nvSpPr>
          <p:cNvPr id="10" name="TextBox 9">
            <a:extLst>
              <a:ext uri="{FF2B5EF4-FFF2-40B4-BE49-F238E27FC236}">
                <a16:creationId xmlns:a16="http://schemas.microsoft.com/office/drawing/2014/main" id="{D4EEFCFD-5085-CF97-1112-FECEF7A54E85}"/>
              </a:ext>
            </a:extLst>
          </p:cNvPr>
          <p:cNvSpPr txBox="1"/>
          <p:nvPr/>
        </p:nvSpPr>
        <p:spPr>
          <a:xfrm>
            <a:off x="445488" y="1638004"/>
            <a:ext cx="74056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Source Sans Pro"/>
                <a:ea typeface="+mn-ea"/>
                <a:cs typeface="+mn-cs"/>
              </a:rPr>
              <a:t>What could’ve happened if we weren’t prepared…</a:t>
            </a:r>
            <a:endParaRPr kumimoji="0" lang="en-US" sz="1400" b="0" i="1" u="none" strike="noStrike" kern="1200" cap="none" spc="0" normalizeH="0" baseline="0" noProof="0">
              <a:ln>
                <a:noFill/>
              </a:ln>
              <a:solidFill>
                <a:prstClr val="black"/>
              </a:solidFill>
              <a:effectLst/>
              <a:uLnTx/>
              <a:uFillTx/>
              <a:latin typeface="Source Sans Pro"/>
              <a:ea typeface="+mn-ea"/>
              <a:cs typeface="+mn-cs"/>
            </a:endParaRPr>
          </a:p>
        </p:txBody>
      </p:sp>
    </p:spTree>
    <p:extLst>
      <p:ext uri="{BB962C8B-B14F-4D97-AF65-F5344CB8AC3E}">
        <p14:creationId xmlns:p14="http://schemas.microsoft.com/office/powerpoint/2010/main" val="42027872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531FD-F98B-F0D9-DAED-E1E9B7207967}"/>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92C1687F-88B7-8E15-1775-483AE6C06B68}"/>
              </a:ext>
            </a:extLst>
          </p:cNvPr>
          <p:cNvPicPr>
            <a:picLocks noChangeAspect="1"/>
          </p:cNvPicPr>
          <p:nvPr/>
        </p:nvPicPr>
        <p:blipFill>
          <a:blip r:embed="rId2"/>
          <a:stretch>
            <a:fillRect/>
          </a:stretch>
        </p:blipFill>
        <p:spPr>
          <a:xfrm>
            <a:off x="281432" y="220503"/>
            <a:ext cx="8198338" cy="1247761"/>
          </a:xfrm>
          <a:prstGeom prst="rect">
            <a:avLst/>
          </a:prstGeom>
        </p:spPr>
      </p:pic>
      <p:pic>
        <p:nvPicPr>
          <p:cNvPr id="2" name="Picture 1">
            <a:extLst>
              <a:ext uri="{FF2B5EF4-FFF2-40B4-BE49-F238E27FC236}">
                <a16:creationId xmlns:a16="http://schemas.microsoft.com/office/drawing/2014/main" id="{D29B773C-4C4E-0B83-E2DB-452F6CF0F9A8}"/>
              </a:ext>
            </a:extLst>
          </p:cNvPr>
          <p:cNvPicPr>
            <a:picLocks noChangeAspect="1"/>
          </p:cNvPicPr>
          <p:nvPr/>
        </p:nvPicPr>
        <p:blipFill rotWithShape="1">
          <a:blip r:embed="rId3">
            <a:alphaModFix amt="35000"/>
          </a:blip>
          <a:srcRect r="9353"/>
          <a:stretch/>
        </p:blipFill>
        <p:spPr>
          <a:xfrm>
            <a:off x="9126297" y="1095252"/>
            <a:ext cx="3065703" cy="5305548"/>
          </a:xfrm>
          <a:prstGeom prst="rect">
            <a:avLst/>
          </a:prstGeom>
        </p:spPr>
      </p:pic>
      <p:sp>
        <p:nvSpPr>
          <p:cNvPr id="3" name="TextBox 2">
            <a:extLst>
              <a:ext uri="{FF2B5EF4-FFF2-40B4-BE49-F238E27FC236}">
                <a16:creationId xmlns:a16="http://schemas.microsoft.com/office/drawing/2014/main" id="{FC02857E-DF2A-6176-5701-6B1685D0F6C2}"/>
              </a:ext>
            </a:extLst>
          </p:cNvPr>
          <p:cNvSpPr txBox="1"/>
          <p:nvPr/>
        </p:nvSpPr>
        <p:spPr>
          <a:xfrm>
            <a:off x="924909" y="2917029"/>
            <a:ext cx="545224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a:t>Closing/Questions</a:t>
            </a:r>
          </a:p>
        </p:txBody>
      </p:sp>
    </p:spTree>
    <p:extLst>
      <p:ext uri="{BB962C8B-B14F-4D97-AF65-F5344CB8AC3E}">
        <p14:creationId xmlns:p14="http://schemas.microsoft.com/office/powerpoint/2010/main" val="2786822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177BF17D-88AA-F21E-786C-1D35848F8E50}"/>
              </a:ext>
            </a:extLst>
          </p:cNvPr>
          <p:cNvPicPr>
            <a:picLocks noChangeAspect="1"/>
          </p:cNvPicPr>
          <p:nvPr/>
        </p:nvPicPr>
        <p:blipFill>
          <a:blip r:embed="rId2"/>
          <a:stretch>
            <a:fillRect/>
          </a:stretch>
        </p:blipFill>
        <p:spPr>
          <a:xfrm>
            <a:off x="254000" y="257079"/>
            <a:ext cx="8198338" cy="1247761"/>
          </a:xfrm>
          <a:prstGeom prst="rect">
            <a:avLst/>
          </a:prstGeom>
        </p:spPr>
      </p:pic>
      <p:sp>
        <p:nvSpPr>
          <p:cNvPr id="3" name="Rectangle 2">
            <a:extLst>
              <a:ext uri="{FF2B5EF4-FFF2-40B4-BE49-F238E27FC236}">
                <a16:creationId xmlns:a16="http://schemas.microsoft.com/office/drawing/2014/main" id="{46817423-1174-BA12-DDA3-3B8D9663ECAB}"/>
              </a:ext>
            </a:extLst>
          </p:cNvPr>
          <p:cNvSpPr/>
          <p:nvPr/>
        </p:nvSpPr>
        <p:spPr bwMode="gray">
          <a:xfrm>
            <a:off x="765174" y="2075290"/>
            <a:ext cx="10661651" cy="3148718"/>
          </a:xfrm>
          <a:prstGeom prst="rect">
            <a:avLst/>
          </a:prstGeom>
          <a:solidFill>
            <a:srgbClr val="EFF9FF"/>
          </a:solidFill>
          <a:ln w="19050" algn="ctr">
            <a:solidFill>
              <a:srgbClr val="0162A7"/>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endParaRPr lang="en-US" sz="1400">
              <a:solidFill>
                <a:prstClr val="black"/>
              </a:solidFill>
              <a:latin typeface="Source Sans Pro" panose="020B0503030403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6B868CBB-8DE2-A5FF-CD47-BC753E183D87}"/>
              </a:ext>
            </a:extLst>
          </p:cNvPr>
          <p:cNvSpPr txBox="1"/>
          <p:nvPr/>
        </p:nvSpPr>
        <p:spPr>
          <a:xfrm>
            <a:off x="1233488" y="2541684"/>
            <a:ext cx="9725024" cy="2046714"/>
          </a:xfrm>
          <a:prstGeom prst="rect">
            <a:avLst/>
          </a:prstGeom>
          <a:noFill/>
        </p:spPr>
        <p:txBody>
          <a:bodyPr wrap="square" lIns="0" tIns="0" rIns="0" bIns="0" rtlCol="0">
            <a:spAutoFit/>
          </a:bodyPr>
          <a:lstStyle/>
          <a:p>
            <a:pPr marL="0" marR="0" lvl="0" indent="-284163" algn="l" defTabSz="914400" rtl="0" eaLnBrk="1" fontAlgn="auto" latinLnBrk="0" hangingPunct="1">
              <a:lnSpc>
                <a:spcPct val="100000"/>
              </a:lnSpc>
              <a:spcBef>
                <a:spcPts val="60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Open Sans" panose="020B0606030504020204" pitchFamily="34" charset="0"/>
              </a:rPr>
              <a:t>What is the NSPS?</a:t>
            </a:r>
          </a:p>
          <a:p>
            <a:pPr marL="0" marR="0" lvl="0" indent="-284163" algn="l" defTabSz="914400" rtl="0" eaLnBrk="1" fontAlgn="auto" latinLnBrk="0" hangingPunct="1">
              <a:lnSpc>
                <a:spcPct val="100000"/>
              </a:lnSpc>
              <a:spcBef>
                <a:spcPts val="60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Open Sans" panose="020B0606030504020204" pitchFamily="34" charset="0"/>
              </a:rPr>
              <a:t>The National Special Pathogen System (NSPS) is a tiered System of Care with four facility levels (e.g., Level 1, Level 2, Level 3, Level 4) that have increasing capabilities to care for suspected or confirmed patients with High Consequence Infectious Diseases (HCIDs).</a:t>
            </a:r>
          </a:p>
        </p:txBody>
      </p:sp>
    </p:spTree>
    <p:extLst>
      <p:ext uri="{BB962C8B-B14F-4D97-AF65-F5344CB8AC3E}">
        <p14:creationId xmlns:p14="http://schemas.microsoft.com/office/powerpoint/2010/main" val="2281758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57DEE7-B343-1953-F7B2-5EF67C27CD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2DC55-0AB7-099D-55E1-08A8745B8195}"/>
              </a:ext>
            </a:extLst>
          </p:cNvPr>
          <p:cNvSpPr>
            <a:spLocks noGrp="1"/>
          </p:cNvSpPr>
          <p:nvPr>
            <p:ph sz="quarter" idx="12"/>
          </p:nvPr>
        </p:nvSpPr>
        <p:spPr>
          <a:xfrm>
            <a:off x="1431947" y="1400537"/>
            <a:ext cx="10239153" cy="4927363"/>
          </a:xfrm>
        </p:spPr>
        <p:txBody>
          <a:bodyPr vert="horz" lIns="0" tIns="0" rIns="0" bIns="0" rtlCol="0" anchor="t">
            <a:normAutofit/>
          </a:bodyPr>
          <a:lstStyle/>
          <a:p>
            <a:r>
              <a:rPr lang="en-US" b="1">
                <a:solidFill>
                  <a:srgbClr val="0F1626"/>
                </a:solidFill>
                <a:latin typeface="+mj-lt"/>
              </a:rPr>
              <a:t>Region V RESPTC Regional Outreach Program (UMMC in Minneapolis, MN and Corewell Health in Grand Rapids, MI)</a:t>
            </a:r>
          </a:p>
          <a:p>
            <a:pPr lvl="1">
              <a:buFont typeface="Courier New" panose="02070309020205020404" pitchFamily="49" charset="0"/>
              <a:buChar char="o"/>
            </a:pPr>
            <a:r>
              <a:rPr lang="en-US">
                <a:latin typeface="+mj-lt"/>
                <a:hlinkClick r:id="rId4"/>
              </a:rPr>
              <a:t>Special Pathogens Support: Intake Form</a:t>
            </a:r>
            <a:r>
              <a:rPr lang="en-US">
                <a:latin typeface="+mj-lt"/>
              </a:rPr>
              <a:t> </a:t>
            </a:r>
          </a:p>
          <a:p>
            <a:pPr lvl="1">
              <a:buFont typeface="Courier New" panose="02070309020205020404" pitchFamily="49" charset="0"/>
              <a:buChar char="o"/>
            </a:pPr>
            <a:r>
              <a:rPr lang="en-US">
                <a:solidFill>
                  <a:srgbClr val="0F1626"/>
                </a:solidFill>
                <a:latin typeface="+mj-lt"/>
              </a:rPr>
              <a:t>Have questions? Email </a:t>
            </a:r>
            <a:r>
              <a:rPr lang="en-US" u="sng">
                <a:latin typeface="+mj-lt"/>
                <a:hlinkClick r:id="rId5"/>
              </a:rPr>
              <a:t>DEPT-UMMC-SPU@Fairview.org</a:t>
            </a:r>
            <a:r>
              <a:rPr lang="en-US">
                <a:latin typeface="+mj-lt"/>
              </a:rPr>
              <a:t> or </a:t>
            </a:r>
            <a:r>
              <a:rPr lang="en-US">
                <a:solidFill>
                  <a:srgbClr val="0F1626"/>
                </a:solidFill>
                <a:hlinkClick r:id="rId6"/>
              </a:rPr>
              <a:t>SPU@corewellhealth.org</a:t>
            </a:r>
            <a:endParaRPr lang="en-US" u="sng">
              <a:latin typeface="+mj-lt"/>
            </a:endParaRPr>
          </a:p>
          <a:p>
            <a:endParaRPr lang="en-US" b="1">
              <a:solidFill>
                <a:srgbClr val="0F1626"/>
              </a:solidFill>
              <a:latin typeface="+mj-lt"/>
            </a:endParaRPr>
          </a:p>
          <a:p>
            <a:endParaRPr lang="en-US" b="1">
              <a:solidFill>
                <a:srgbClr val="0F1626"/>
              </a:solidFill>
              <a:latin typeface="+mj-lt"/>
            </a:endParaRPr>
          </a:p>
          <a:p>
            <a:endParaRPr lang="en-US" b="1">
              <a:solidFill>
                <a:srgbClr val="0F1626"/>
              </a:solidFill>
              <a:latin typeface="+mj-lt"/>
            </a:endParaRPr>
          </a:p>
          <a:p>
            <a:endParaRPr lang="en-US" b="1">
              <a:solidFill>
                <a:srgbClr val="0F1626"/>
              </a:solidFill>
              <a:latin typeface="+mj-lt"/>
            </a:endParaRPr>
          </a:p>
          <a:p>
            <a:endParaRPr lang="en-US" b="1">
              <a:solidFill>
                <a:srgbClr val="0F1626"/>
              </a:solidFill>
              <a:latin typeface="+mj-lt"/>
            </a:endParaRPr>
          </a:p>
          <a:p>
            <a:r>
              <a:rPr lang="en-US" b="1">
                <a:solidFill>
                  <a:srgbClr val="0F1626"/>
                </a:solidFill>
                <a:latin typeface="+mj-lt"/>
              </a:rPr>
              <a:t>National Emerging Special pathogens Training and Education Center (NETEC)</a:t>
            </a:r>
            <a:endParaRPr lang="en-US">
              <a:solidFill>
                <a:srgbClr val="0F1626"/>
              </a:solidFill>
              <a:latin typeface="+mj-lt"/>
            </a:endParaRPr>
          </a:p>
          <a:p>
            <a:pPr lvl="1">
              <a:buFont typeface="Courier New" panose="02070309020205020404" pitchFamily="49" charset="0"/>
              <a:buChar char="o"/>
            </a:pPr>
            <a:r>
              <a:rPr lang="en-US">
                <a:solidFill>
                  <a:srgbClr val="0F1626"/>
                </a:solidFill>
                <a:latin typeface="+mj-lt"/>
                <a:hlinkClick r:id="rId7"/>
              </a:rPr>
              <a:t>https://netec.org</a:t>
            </a:r>
            <a:r>
              <a:rPr lang="en-US">
                <a:solidFill>
                  <a:srgbClr val="0F1626"/>
                </a:solidFill>
                <a:latin typeface="+mj-lt"/>
              </a:rPr>
              <a:t> </a:t>
            </a:r>
          </a:p>
          <a:p>
            <a:pPr marL="0" indent="0">
              <a:buNone/>
            </a:pPr>
            <a:endParaRPr lang="en-US" sz="2400">
              <a:latin typeface="+mj-lt"/>
            </a:endParaRPr>
          </a:p>
        </p:txBody>
      </p:sp>
      <p:sp>
        <p:nvSpPr>
          <p:cNvPr id="4" name="Slide Number Placeholder 3">
            <a:extLst>
              <a:ext uri="{FF2B5EF4-FFF2-40B4-BE49-F238E27FC236}">
                <a16:creationId xmlns:a16="http://schemas.microsoft.com/office/drawing/2014/main" id="{110CE1E1-225F-62FF-17D3-0AE69681DA5E}"/>
              </a:ext>
            </a:extLst>
          </p:cNvPr>
          <p:cNvSpPr>
            <a:spLocks noGrp="1"/>
          </p:cNvSpPr>
          <p:nvPr>
            <p:ph type="sldNum" sz="quarter" idx="15"/>
          </p:nvPr>
        </p:nvSpPr>
        <p:spPr/>
        <p:txBody>
          <a:bodyPr/>
          <a:lstStyle/>
          <a:p>
            <a:fld id="{18D65601-5AE2-46FC-B138-694DDD2B510D}" type="slidenum">
              <a:rPr lang="en-US" smtClean="0"/>
              <a:pPr/>
              <a:t>70</a:t>
            </a:fld>
            <a:endParaRPr lang="en-US"/>
          </a:p>
        </p:txBody>
      </p:sp>
      <p:pic>
        <p:nvPicPr>
          <p:cNvPr id="5" name="Picture 4">
            <a:extLst>
              <a:ext uri="{FF2B5EF4-FFF2-40B4-BE49-F238E27FC236}">
                <a16:creationId xmlns:a16="http://schemas.microsoft.com/office/drawing/2014/main" id="{1B5AC6ED-F67A-0087-120A-096DCD7EC0C4}"/>
              </a:ext>
            </a:extLst>
          </p:cNvPr>
          <p:cNvPicPr>
            <a:picLocks noChangeAspect="1"/>
          </p:cNvPicPr>
          <p:nvPr/>
        </p:nvPicPr>
        <p:blipFill>
          <a:blip r:embed="rId8"/>
          <a:stretch>
            <a:fillRect/>
          </a:stretch>
        </p:blipFill>
        <p:spPr>
          <a:xfrm>
            <a:off x="7219507" y="5943601"/>
            <a:ext cx="4392707" cy="670919"/>
          </a:xfrm>
          <a:prstGeom prst="rect">
            <a:avLst/>
          </a:prstGeom>
        </p:spPr>
      </p:pic>
      <p:pic>
        <p:nvPicPr>
          <p:cNvPr id="6" name="Picture 5">
            <a:extLst>
              <a:ext uri="{FF2B5EF4-FFF2-40B4-BE49-F238E27FC236}">
                <a16:creationId xmlns:a16="http://schemas.microsoft.com/office/drawing/2014/main" id="{F9A98AF5-7D7E-60F2-D45E-5C9232C986BF}"/>
              </a:ext>
            </a:extLst>
          </p:cNvPr>
          <p:cNvPicPr>
            <a:picLocks noChangeAspect="1"/>
          </p:cNvPicPr>
          <p:nvPr/>
        </p:nvPicPr>
        <p:blipFill>
          <a:blip r:embed="rId9"/>
          <a:stretch>
            <a:fillRect/>
          </a:stretch>
        </p:blipFill>
        <p:spPr>
          <a:xfrm>
            <a:off x="2279600" y="3500970"/>
            <a:ext cx="1849846" cy="1849846"/>
          </a:xfrm>
          <a:prstGeom prst="rect">
            <a:avLst/>
          </a:prstGeom>
        </p:spPr>
      </p:pic>
      <p:pic>
        <p:nvPicPr>
          <p:cNvPr id="7" name="Picture 6" descr="A qr code with a blue background&#10;&#10;AI-generated content may be incorrect.">
            <a:extLst>
              <a:ext uri="{FF2B5EF4-FFF2-40B4-BE49-F238E27FC236}">
                <a16:creationId xmlns:a16="http://schemas.microsoft.com/office/drawing/2014/main" id="{0D2CA45B-D7B4-9DDD-836B-3F790B272F6A}"/>
              </a:ext>
            </a:extLst>
          </p:cNvPr>
          <p:cNvPicPr>
            <a:picLocks noChangeAspect="1"/>
          </p:cNvPicPr>
          <p:nvPr/>
        </p:nvPicPr>
        <p:blipFill>
          <a:blip r:embed="rId10"/>
          <a:stretch>
            <a:fillRect/>
          </a:stretch>
        </p:blipFill>
        <p:spPr>
          <a:xfrm>
            <a:off x="8453258" y="3634416"/>
            <a:ext cx="1582767" cy="1587620"/>
          </a:xfrm>
          <a:prstGeom prst="rect">
            <a:avLst/>
          </a:prstGeom>
        </p:spPr>
      </p:pic>
      <p:sp>
        <p:nvSpPr>
          <p:cNvPr id="8" name="TextBox 7">
            <a:extLst>
              <a:ext uri="{FF2B5EF4-FFF2-40B4-BE49-F238E27FC236}">
                <a16:creationId xmlns:a16="http://schemas.microsoft.com/office/drawing/2014/main" id="{899E30E1-0879-2886-3CDA-2046DAB802F7}"/>
              </a:ext>
            </a:extLst>
          </p:cNvPr>
          <p:cNvSpPr txBox="1"/>
          <p:nvPr/>
        </p:nvSpPr>
        <p:spPr>
          <a:xfrm>
            <a:off x="1754605" y="3128210"/>
            <a:ext cx="2085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Questions:</a:t>
            </a:r>
          </a:p>
        </p:txBody>
      </p:sp>
      <p:sp>
        <p:nvSpPr>
          <p:cNvPr id="9" name="TextBox 8">
            <a:extLst>
              <a:ext uri="{FF2B5EF4-FFF2-40B4-BE49-F238E27FC236}">
                <a16:creationId xmlns:a16="http://schemas.microsoft.com/office/drawing/2014/main" id="{8C76AF96-6594-E771-4A50-6181108EF942}"/>
              </a:ext>
            </a:extLst>
          </p:cNvPr>
          <p:cNvSpPr txBox="1"/>
          <p:nvPr/>
        </p:nvSpPr>
        <p:spPr>
          <a:xfrm>
            <a:off x="8368189" y="3243228"/>
            <a:ext cx="3321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Newsletter Subscription:</a:t>
            </a:r>
          </a:p>
        </p:txBody>
      </p:sp>
      <p:sp>
        <p:nvSpPr>
          <p:cNvPr id="10" name="Rectangle 21">
            <a:extLst>
              <a:ext uri="{FF2B5EF4-FFF2-40B4-BE49-F238E27FC236}">
                <a16:creationId xmlns:a16="http://schemas.microsoft.com/office/drawing/2014/main" id="{5EA49854-D226-5A89-ABE5-5573AD49345F}"/>
              </a:ext>
            </a:extLst>
          </p:cNvPr>
          <p:cNvSpPr/>
          <p:nvPr/>
        </p:nvSpPr>
        <p:spPr bwMode="gray">
          <a:xfrm>
            <a:off x="33149" y="292981"/>
            <a:ext cx="12158851" cy="415816"/>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sa Offc Serif Pro" panose="02010504030101020102" pitchFamily="2" charset="0"/>
                <a:ea typeface="Source Sans Pro" panose="020B0503030403020204" pitchFamily="34" charset="0"/>
              </a:rPr>
              <a:t>Resources</a:t>
            </a:r>
          </a:p>
        </p:txBody>
      </p:sp>
    </p:spTree>
    <p:custDataLst>
      <p:tags r:id="rId1"/>
    </p:custDataLst>
    <p:extLst>
      <p:ext uri="{BB962C8B-B14F-4D97-AF65-F5344CB8AC3E}">
        <p14:creationId xmlns:p14="http://schemas.microsoft.com/office/powerpoint/2010/main" val="3950209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9153B-0C99-3B7D-EF33-8E951DCC6598}"/>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134825A3-C4B2-8953-54D0-2B7BAF003770}"/>
              </a:ext>
            </a:extLst>
          </p:cNvPr>
          <p:cNvPicPr>
            <a:picLocks noChangeAspect="1"/>
          </p:cNvPicPr>
          <p:nvPr/>
        </p:nvPicPr>
        <p:blipFill>
          <a:blip r:embed="rId2"/>
          <a:stretch>
            <a:fillRect/>
          </a:stretch>
        </p:blipFill>
        <p:spPr>
          <a:xfrm>
            <a:off x="237744" y="203468"/>
            <a:ext cx="5426456" cy="825889"/>
          </a:xfrm>
          <a:prstGeom prst="rect">
            <a:avLst/>
          </a:prstGeom>
        </p:spPr>
      </p:pic>
      <p:sp>
        <p:nvSpPr>
          <p:cNvPr id="3" name="Rectangle 2">
            <a:extLst>
              <a:ext uri="{FF2B5EF4-FFF2-40B4-BE49-F238E27FC236}">
                <a16:creationId xmlns:a16="http://schemas.microsoft.com/office/drawing/2014/main" id="{7CE7E2E8-A368-28D6-2F0F-66F32003221B}"/>
              </a:ext>
            </a:extLst>
          </p:cNvPr>
          <p:cNvSpPr/>
          <p:nvPr/>
        </p:nvSpPr>
        <p:spPr bwMode="gray">
          <a:xfrm>
            <a:off x="6096000" y="1498600"/>
            <a:ext cx="4991100" cy="1701800"/>
          </a:xfrm>
          <a:prstGeom prst="rect">
            <a:avLst/>
          </a:prstGeom>
          <a:solidFill>
            <a:srgbClr val="EFF9FF"/>
          </a:solidFill>
          <a:ln w="19050" algn="ctr">
            <a:solidFill>
              <a:srgbClr val="0162A7"/>
            </a:solidFill>
            <a:prstDash val="dash"/>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E9ACF546-E3EA-99A6-06E8-1D832C678F78}"/>
              </a:ext>
            </a:extLst>
          </p:cNvPr>
          <p:cNvGrpSpPr/>
          <p:nvPr/>
        </p:nvGrpSpPr>
        <p:grpSpPr>
          <a:xfrm>
            <a:off x="673100" y="1498600"/>
            <a:ext cx="4991100" cy="1701800"/>
            <a:chOff x="673100" y="1498600"/>
            <a:chExt cx="4991100" cy="1701800"/>
          </a:xfrm>
        </p:grpSpPr>
        <p:sp>
          <p:nvSpPr>
            <p:cNvPr id="5" name="Rectangle 4">
              <a:extLst>
                <a:ext uri="{FF2B5EF4-FFF2-40B4-BE49-F238E27FC236}">
                  <a16:creationId xmlns:a16="http://schemas.microsoft.com/office/drawing/2014/main" id="{E226B40B-2067-EFC4-C5D3-430DC541F1C6}"/>
                </a:ext>
              </a:extLst>
            </p:cNvPr>
            <p:cNvSpPr/>
            <p:nvPr/>
          </p:nvSpPr>
          <p:spPr bwMode="gray">
            <a:xfrm>
              <a:off x="673100" y="1498600"/>
              <a:ext cx="4991100" cy="1701800"/>
            </a:xfrm>
            <a:prstGeom prst="rect">
              <a:avLst/>
            </a:prstGeom>
            <a:solidFill>
              <a:srgbClr val="EFF9FF"/>
            </a:solidFill>
            <a:ln w="19050" algn="ctr">
              <a:solidFill>
                <a:srgbClr val="0162A7"/>
              </a:solidFill>
              <a:prstDash val="dash"/>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3DA1A5FA-9743-1ED9-D4D0-D0041E608AF7}"/>
                </a:ext>
              </a:extLst>
            </p:cNvPr>
            <p:cNvSpPr txBox="1"/>
            <p:nvPr/>
          </p:nvSpPr>
          <p:spPr>
            <a:xfrm>
              <a:off x="1003300" y="1676400"/>
              <a:ext cx="4330700" cy="13696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Mission</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To develop a coordinated network of high-quality special pathogen care dedicated to protecting patients, communities, and the health care workforce in the United States.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9CB52462-CAF5-BEE1-3994-62CC190B998D}"/>
              </a:ext>
            </a:extLst>
          </p:cNvPr>
          <p:cNvSpPr txBox="1"/>
          <p:nvPr/>
        </p:nvSpPr>
        <p:spPr>
          <a:xfrm>
            <a:off x="6426200" y="1664697"/>
            <a:ext cx="4330700" cy="11233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Vision</a:t>
            </a:r>
          </a:p>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US" sz="16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To save lives and protect the health care workforce through an agile and comprehensive special pathogen system of care.</a:t>
            </a:r>
          </a:p>
        </p:txBody>
      </p:sp>
      <p:sp>
        <p:nvSpPr>
          <p:cNvPr id="12" name="Rectangle 21">
            <a:extLst>
              <a:ext uri="{FF2B5EF4-FFF2-40B4-BE49-F238E27FC236}">
                <a16:creationId xmlns:a16="http://schemas.microsoft.com/office/drawing/2014/main" id="{6D2D3ECC-E97B-9863-5FD9-9DE441961B3C}"/>
              </a:ext>
            </a:extLst>
          </p:cNvPr>
          <p:cNvSpPr/>
          <p:nvPr/>
        </p:nvSpPr>
        <p:spPr bwMode="gray">
          <a:xfrm>
            <a:off x="673100" y="3657601"/>
            <a:ext cx="10414000" cy="410955"/>
          </a:xfrm>
          <a:prstGeom prst="rect">
            <a:avLst/>
          </a:prstGeom>
          <a:solidFill>
            <a:srgbClr val="0162A7"/>
          </a:solidFill>
          <a:ln w="12700" cap="rnd" algn="ctr">
            <a:noFill/>
            <a:miter lim="800000"/>
            <a:headEnd/>
            <a:tailEnd/>
          </a:ln>
        </p:spPr>
        <p:txBody>
          <a:bodyPr lIns="9145" tIns="9145" rIns="9145" bIns="9145" anchor="ctr" anchorCtr="1"/>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Open Sans"/>
              </a:rPr>
              <a:t>ASPIRATIONAL GOALS</a:t>
            </a:r>
          </a:p>
        </p:txBody>
      </p:sp>
      <p:grpSp>
        <p:nvGrpSpPr>
          <p:cNvPr id="23" name="Group 22">
            <a:extLst>
              <a:ext uri="{FF2B5EF4-FFF2-40B4-BE49-F238E27FC236}">
                <a16:creationId xmlns:a16="http://schemas.microsoft.com/office/drawing/2014/main" id="{C5FEF330-F1FD-6A01-7007-7CEF07E2EFF8}"/>
              </a:ext>
            </a:extLst>
          </p:cNvPr>
          <p:cNvGrpSpPr/>
          <p:nvPr/>
        </p:nvGrpSpPr>
        <p:grpSpPr>
          <a:xfrm>
            <a:off x="1062969" y="4299910"/>
            <a:ext cx="9634262" cy="1924319"/>
            <a:chOff x="1062969" y="4299910"/>
            <a:chExt cx="9634262" cy="1924319"/>
          </a:xfrm>
        </p:grpSpPr>
        <p:grpSp>
          <p:nvGrpSpPr>
            <p:cNvPr id="14" name="Group 13">
              <a:extLst>
                <a:ext uri="{FF2B5EF4-FFF2-40B4-BE49-F238E27FC236}">
                  <a16:creationId xmlns:a16="http://schemas.microsoft.com/office/drawing/2014/main" id="{9D7A6240-1DF7-E488-6084-E0463E7F2223}"/>
                </a:ext>
              </a:extLst>
            </p:cNvPr>
            <p:cNvGrpSpPr/>
            <p:nvPr/>
          </p:nvGrpSpPr>
          <p:grpSpPr>
            <a:xfrm>
              <a:off x="1062969" y="4299910"/>
              <a:ext cx="2969986" cy="1680095"/>
              <a:chOff x="1164567" y="4337251"/>
              <a:chExt cx="2969986" cy="1680095"/>
            </a:xfrm>
          </p:grpSpPr>
          <p:sp>
            <p:nvSpPr>
              <p:cNvPr id="21" name="TextBox 20">
                <a:extLst>
                  <a:ext uri="{FF2B5EF4-FFF2-40B4-BE49-F238E27FC236}">
                    <a16:creationId xmlns:a16="http://schemas.microsoft.com/office/drawing/2014/main" id="{6CB8191B-2944-A51D-2D11-A5E776930526}"/>
                  </a:ext>
                </a:extLst>
              </p:cNvPr>
              <p:cNvSpPr txBox="1"/>
              <p:nvPr/>
            </p:nvSpPr>
            <p:spPr>
              <a:xfrm>
                <a:off x="1164567" y="5217127"/>
                <a:ext cx="2969986"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20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Zero</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Preventable Deaths</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600" b="0" i="0"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after special pathogen infection</a:t>
                </a:r>
                <a:endParaRPr kumimoji="0" lang="en-US" sz="1800" b="0" i="0"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endParaRPr>
              </a:p>
            </p:txBody>
          </p:sp>
          <p:pic>
            <p:nvPicPr>
              <p:cNvPr id="22" name="Graphic 21" descr="Hospital outline">
                <a:extLst>
                  <a:ext uri="{FF2B5EF4-FFF2-40B4-BE49-F238E27FC236}">
                    <a16:creationId xmlns:a16="http://schemas.microsoft.com/office/drawing/2014/main" id="{D5EC59D9-EB54-9796-B9D8-2508BFB657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5108" y="4337251"/>
                <a:ext cx="908905" cy="908905"/>
              </a:xfrm>
              <a:prstGeom prst="rect">
                <a:avLst/>
              </a:prstGeom>
            </p:spPr>
          </p:pic>
        </p:grpSp>
        <p:grpSp>
          <p:nvGrpSpPr>
            <p:cNvPr id="15" name="Group 14">
              <a:extLst>
                <a:ext uri="{FF2B5EF4-FFF2-40B4-BE49-F238E27FC236}">
                  <a16:creationId xmlns:a16="http://schemas.microsoft.com/office/drawing/2014/main" id="{42D414DF-59A7-2B3C-8CB7-F1A4E74C12B3}"/>
                </a:ext>
              </a:extLst>
            </p:cNvPr>
            <p:cNvGrpSpPr/>
            <p:nvPr/>
          </p:nvGrpSpPr>
          <p:grpSpPr>
            <a:xfrm>
              <a:off x="4395107" y="4381500"/>
              <a:ext cx="2969986" cy="1842729"/>
              <a:chOff x="4395107" y="4418841"/>
              <a:chExt cx="2969986" cy="1842729"/>
            </a:xfrm>
          </p:grpSpPr>
          <p:sp>
            <p:nvSpPr>
              <p:cNvPr id="19" name="TextBox 18">
                <a:extLst>
                  <a:ext uri="{FF2B5EF4-FFF2-40B4-BE49-F238E27FC236}">
                    <a16:creationId xmlns:a16="http://schemas.microsoft.com/office/drawing/2014/main" id="{AD1F9876-ADC2-4F49-E3EB-E4FC73EB36A4}"/>
                  </a:ext>
                </a:extLst>
              </p:cNvPr>
              <p:cNvSpPr txBox="1"/>
              <p:nvPr/>
            </p:nvSpPr>
            <p:spPr>
              <a:xfrm>
                <a:off x="4395107" y="5215130"/>
                <a:ext cx="2969986" cy="10464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20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2 hours</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Network Mobilization</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600" b="0" i="0"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after suspected special pathogen infection</a:t>
                </a:r>
                <a:endParaRPr kumimoji="0" lang="en-US" sz="1800" b="0" i="0"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endParaRPr>
              </a:p>
            </p:txBody>
          </p:sp>
          <p:pic>
            <p:nvPicPr>
              <p:cNvPr id="20" name="Graphic 19" descr="Stopwatch outline">
                <a:extLst>
                  <a:ext uri="{FF2B5EF4-FFF2-40B4-BE49-F238E27FC236}">
                    <a16:creationId xmlns:a16="http://schemas.microsoft.com/office/drawing/2014/main" id="{2754168D-B11C-C688-3D9D-6F71442573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79990" y="4418841"/>
                <a:ext cx="800220" cy="800220"/>
              </a:xfrm>
              <a:prstGeom prst="rect">
                <a:avLst/>
              </a:prstGeom>
            </p:spPr>
          </p:pic>
        </p:grpSp>
        <p:grpSp>
          <p:nvGrpSpPr>
            <p:cNvPr id="16" name="Group 15">
              <a:extLst>
                <a:ext uri="{FF2B5EF4-FFF2-40B4-BE49-F238E27FC236}">
                  <a16:creationId xmlns:a16="http://schemas.microsoft.com/office/drawing/2014/main" id="{27E45C5F-9FD5-6811-BBEE-47EF23B572F6}"/>
                </a:ext>
              </a:extLst>
            </p:cNvPr>
            <p:cNvGrpSpPr/>
            <p:nvPr/>
          </p:nvGrpSpPr>
          <p:grpSpPr>
            <a:xfrm>
              <a:off x="7727245" y="4381500"/>
              <a:ext cx="2969986" cy="1825472"/>
              <a:chOff x="7625647" y="4418841"/>
              <a:chExt cx="2969986" cy="1825472"/>
            </a:xfrm>
          </p:grpSpPr>
          <p:sp>
            <p:nvSpPr>
              <p:cNvPr id="17" name="TextBox 16">
                <a:extLst>
                  <a:ext uri="{FF2B5EF4-FFF2-40B4-BE49-F238E27FC236}">
                    <a16:creationId xmlns:a16="http://schemas.microsoft.com/office/drawing/2014/main" id="{00E15F76-72DC-18FC-9BAA-35C9013745F7}"/>
                  </a:ext>
                </a:extLst>
              </p:cNvPr>
              <p:cNvSpPr txBox="1"/>
              <p:nvPr/>
            </p:nvSpPr>
            <p:spPr>
              <a:xfrm>
                <a:off x="7625647" y="5197873"/>
                <a:ext cx="2969986" cy="10464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20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rPr>
                  <a:t>100%</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600" b="1"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Have Access</a:t>
                </a:r>
              </a:p>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600" b="0" i="0"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Arial" panose="020B0604020202020204" pitchFamily="34" charset="0"/>
                  </a:rPr>
                  <a:t>to high-quality special pathogen care for all of the U.S. population</a:t>
                </a:r>
                <a:endParaRPr kumimoji="0" lang="en-US" sz="1800" b="0" i="0" u="none" strike="noStrike" kern="1200" cap="none" spc="0" normalizeH="0" baseline="0" noProof="0">
                  <a:ln>
                    <a:noFill/>
                  </a:ln>
                  <a:solidFill>
                    <a:prstClr val="white">
                      <a:lumMod val="50000"/>
                    </a:prstClr>
                  </a:solidFill>
                  <a:effectLst/>
                  <a:uLnTx/>
                  <a:uFillTx/>
                  <a:latin typeface="Source Sans Pro" panose="020B0503030403020204" pitchFamily="34" charset="0"/>
                  <a:ea typeface="Source Sans Pro" panose="020B0503030403020204" pitchFamily="34" charset="0"/>
                  <a:cs typeface="+mn-cs"/>
                </a:endParaRPr>
              </a:p>
            </p:txBody>
          </p:sp>
          <p:pic>
            <p:nvPicPr>
              <p:cNvPr id="18" name="Graphic 17" descr="Cycle with people outline">
                <a:extLst>
                  <a:ext uri="{FF2B5EF4-FFF2-40B4-BE49-F238E27FC236}">
                    <a16:creationId xmlns:a16="http://schemas.microsoft.com/office/drawing/2014/main" id="{E3AC8D6E-AA5E-DCA5-AEC2-F224CB7B6C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81985" y="4418841"/>
                <a:ext cx="857310" cy="857310"/>
              </a:xfrm>
              <a:prstGeom prst="rect">
                <a:avLst/>
              </a:prstGeom>
            </p:spPr>
          </p:pic>
        </p:grpSp>
      </p:grpSp>
    </p:spTree>
    <p:extLst>
      <p:ext uri="{BB962C8B-B14F-4D97-AF65-F5344CB8AC3E}">
        <p14:creationId xmlns:p14="http://schemas.microsoft.com/office/powerpoint/2010/main" val="1778839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A1A32-471F-58C3-5207-4A05F00D76C9}"/>
            </a:ext>
          </a:extLst>
        </p:cNvPr>
        <p:cNvGrpSpPr/>
        <p:nvPr/>
      </p:nvGrpSpPr>
      <p:grpSpPr>
        <a:xfrm>
          <a:off x="0" y="0"/>
          <a:ext cx="0" cy="0"/>
          <a:chOff x="0" y="0"/>
          <a:chExt cx="0" cy="0"/>
        </a:xfrm>
      </p:grpSpPr>
      <p:pic>
        <p:nvPicPr>
          <p:cNvPr id="7" name="Picture 6" descr="A black background with blue text&#10;&#10;AI-generated content may be incorrect.">
            <a:extLst>
              <a:ext uri="{FF2B5EF4-FFF2-40B4-BE49-F238E27FC236}">
                <a16:creationId xmlns:a16="http://schemas.microsoft.com/office/drawing/2014/main" id="{C9A397A7-B341-2F02-B0D1-6EE5DB08002A}"/>
              </a:ext>
            </a:extLst>
          </p:cNvPr>
          <p:cNvPicPr>
            <a:picLocks noChangeAspect="1"/>
          </p:cNvPicPr>
          <p:nvPr/>
        </p:nvPicPr>
        <p:blipFill>
          <a:blip r:embed="rId2"/>
          <a:stretch>
            <a:fillRect/>
          </a:stretch>
        </p:blipFill>
        <p:spPr>
          <a:xfrm>
            <a:off x="254000" y="257080"/>
            <a:ext cx="4903216" cy="746254"/>
          </a:xfrm>
          <a:prstGeom prst="rect">
            <a:avLst/>
          </a:prstGeom>
        </p:spPr>
      </p:pic>
      <p:cxnSp>
        <p:nvCxnSpPr>
          <p:cNvPr id="2" name="Straight Connector 1">
            <a:extLst>
              <a:ext uri="{FF2B5EF4-FFF2-40B4-BE49-F238E27FC236}">
                <a16:creationId xmlns:a16="http://schemas.microsoft.com/office/drawing/2014/main" id="{2E7A220B-6338-6F3A-D0C3-CF451A900DC4}"/>
              </a:ext>
            </a:extLst>
          </p:cNvPr>
          <p:cNvCxnSpPr>
            <a:cxnSpLocks/>
          </p:cNvCxnSpPr>
          <p:nvPr/>
        </p:nvCxnSpPr>
        <p:spPr>
          <a:xfrm flipV="1">
            <a:off x="10908826" y="2797542"/>
            <a:ext cx="0" cy="3733887"/>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3" name="Straight Connector 2">
            <a:extLst>
              <a:ext uri="{FF2B5EF4-FFF2-40B4-BE49-F238E27FC236}">
                <a16:creationId xmlns:a16="http://schemas.microsoft.com/office/drawing/2014/main" id="{6EA6B7EE-D025-D872-87AE-87BD50817BC7}"/>
              </a:ext>
            </a:extLst>
          </p:cNvPr>
          <p:cNvCxnSpPr>
            <a:cxnSpLocks/>
          </p:cNvCxnSpPr>
          <p:nvPr/>
        </p:nvCxnSpPr>
        <p:spPr>
          <a:xfrm flipV="1">
            <a:off x="1540247" y="2766394"/>
            <a:ext cx="0" cy="536892"/>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4" name="Straight Connector 3">
            <a:extLst>
              <a:ext uri="{FF2B5EF4-FFF2-40B4-BE49-F238E27FC236}">
                <a16:creationId xmlns:a16="http://schemas.microsoft.com/office/drawing/2014/main" id="{A888C853-7420-E169-66A9-2233F4074164}"/>
              </a:ext>
            </a:extLst>
          </p:cNvPr>
          <p:cNvCxnSpPr>
            <a:cxnSpLocks/>
          </p:cNvCxnSpPr>
          <p:nvPr/>
        </p:nvCxnSpPr>
        <p:spPr>
          <a:xfrm flipH="1" flipV="1">
            <a:off x="2732685" y="2724592"/>
            <a:ext cx="34138" cy="2846040"/>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5" name="Straight Connector 4">
            <a:extLst>
              <a:ext uri="{FF2B5EF4-FFF2-40B4-BE49-F238E27FC236}">
                <a16:creationId xmlns:a16="http://schemas.microsoft.com/office/drawing/2014/main" id="{A16E834C-952D-F8BC-70BE-C48DF2DB18EB}"/>
              </a:ext>
            </a:extLst>
          </p:cNvPr>
          <p:cNvCxnSpPr>
            <a:cxnSpLocks/>
          </p:cNvCxnSpPr>
          <p:nvPr/>
        </p:nvCxnSpPr>
        <p:spPr>
          <a:xfrm flipV="1">
            <a:off x="10092397" y="2888469"/>
            <a:ext cx="0" cy="414817"/>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6" name="Straight Connector 5">
            <a:extLst>
              <a:ext uri="{FF2B5EF4-FFF2-40B4-BE49-F238E27FC236}">
                <a16:creationId xmlns:a16="http://schemas.microsoft.com/office/drawing/2014/main" id="{0EAA7ED6-640D-E85B-0599-92A03E23B708}"/>
              </a:ext>
            </a:extLst>
          </p:cNvPr>
          <p:cNvCxnSpPr>
            <a:cxnSpLocks/>
          </p:cNvCxnSpPr>
          <p:nvPr/>
        </p:nvCxnSpPr>
        <p:spPr>
          <a:xfrm flipV="1">
            <a:off x="8138184" y="2888469"/>
            <a:ext cx="0" cy="414817"/>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8" name="Straight Connector 7">
            <a:extLst>
              <a:ext uri="{FF2B5EF4-FFF2-40B4-BE49-F238E27FC236}">
                <a16:creationId xmlns:a16="http://schemas.microsoft.com/office/drawing/2014/main" id="{EA3D232C-3724-DE66-0F1E-FD1DB79D69F4}"/>
              </a:ext>
            </a:extLst>
          </p:cNvPr>
          <p:cNvCxnSpPr>
            <a:cxnSpLocks/>
          </p:cNvCxnSpPr>
          <p:nvPr/>
        </p:nvCxnSpPr>
        <p:spPr>
          <a:xfrm flipV="1">
            <a:off x="5495677" y="2797542"/>
            <a:ext cx="0" cy="505744"/>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176232BB-CD02-4FEA-F239-E03DB945C2E0}"/>
              </a:ext>
            </a:extLst>
          </p:cNvPr>
          <p:cNvCxnSpPr>
            <a:cxnSpLocks/>
          </p:cNvCxnSpPr>
          <p:nvPr/>
        </p:nvCxnSpPr>
        <p:spPr>
          <a:xfrm flipV="1">
            <a:off x="1174344" y="2036892"/>
            <a:ext cx="0" cy="731520"/>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cxnSp>
        <p:nvCxnSpPr>
          <p:cNvPr id="10" name="Straight Connector 9">
            <a:extLst>
              <a:ext uri="{FF2B5EF4-FFF2-40B4-BE49-F238E27FC236}">
                <a16:creationId xmlns:a16="http://schemas.microsoft.com/office/drawing/2014/main" id="{EDACF0D6-9CE9-036D-46C9-7803E5263C71}"/>
              </a:ext>
            </a:extLst>
          </p:cNvPr>
          <p:cNvCxnSpPr>
            <a:cxnSpLocks/>
          </p:cNvCxnSpPr>
          <p:nvPr/>
        </p:nvCxnSpPr>
        <p:spPr>
          <a:xfrm flipV="1">
            <a:off x="5347365" y="2189292"/>
            <a:ext cx="0" cy="548640"/>
          </a:xfrm>
          <a:prstGeom prst="line">
            <a:avLst/>
          </a:prstGeom>
          <a:ln w="19050">
            <a:solidFill>
              <a:srgbClr val="26BAA7"/>
            </a:solidFill>
            <a:prstDash val="dash"/>
            <a:headEnd type="oval" w="lg" len="lg"/>
            <a:tailEnd type="oval" w="lg" len="lg"/>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4A5440A9-BE7A-F296-7D59-48BD073E8CD0}"/>
              </a:ext>
            </a:extLst>
          </p:cNvPr>
          <p:cNvSpPr txBox="1"/>
          <p:nvPr/>
        </p:nvSpPr>
        <p:spPr>
          <a:xfrm>
            <a:off x="1155562" y="1230936"/>
            <a:ext cx="2053625" cy="556303"/>
          </a:xfrm>
          <a:prstGeom prst="rect">
            <a:avLst/>
          </a:prstGeom>
          <a:noFill/>
        </p:spPr>
        <p:txBody>
          <a:bodyPr wrap="square"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62A7"/>
                </a:solidFill>
                <a:effectLst/>
                <a:uLnTx/>
                <a:uFillTx/>
                <a:latin typeface="Source Sans Pro" panose="020B0503030403020204" pitchFamily="34" charset="0"/>
                <a:ea typeface="Source Sans Pro" panose="020B0503030403020204" pitchFamily="34" charset="0"/>
                <a:cs typeface="Segoe UI" panose="020B0502040204020203" pitchFamily="34" charset="0"/>
              </a:rPr>
              <a:t>Ebola Outbreak</a:t>
            </a:r>
            <a:endParaRPr kumimoji="0" lang="en-US" sz="2400" b="0" i="0" u="none" strike="noStrike" kern="1200" cap="none" spc="0" normalizeH="0" baseline="0" noProof="0">
              <a:ln>
                <a:noFill/>
              </a:ln>
              <a:solidFill>
                <a:srgbClr val="0162A7"/>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
        <p:nvSpPr>
          <p:cNvPr id="12" name="Notched Right Arrow 5">
            <a:extLst>
              <a:ext uri="{FF2B5EF4-FFF2-40B4-BE49-F238E27FC236}">
                <a16:creationId xmlns:a16="http://schemas.microsoft.com/office/drawing/2014/main" id="{8814A29B-0C52-1F2E-3812-AAF154ED2F9B}"/>
              </a:ext>
            </a:extLst>
          </p:cNvPr>
          <p:cNvSpPr/>
          <p:nvPr/>
        </p:nvSpPr>
        <p:spPr>
          <a:xfrm>
            <a:off x="0" y="2582867"/>
            <a:ext cx="12192000" cy="379526"/>
          </a:xfrm>
          <a:prstGeom prst="homePlate">
            <a:avLst/>
          </a:prstGeom>
          <a:solidFill>
            <a:srgbClr val="0162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mn-cs"/>
            </a:endParaRPr>
          </a:p>
        </p:txBody>
      </p:sp>
      <p:sp>
        <p:nvSpPr>
          <p:cNvPr id="13" name="TextBox 12">
            <a:extLst>
              <a:ext uri="{FF2B5EF4-FFF2-40B4-BE49-F238E27FC236}">
                <a16:creationId xmlns:a16="http://schemas.microsoft.com/office/drawing/2014/main" id="{DFF1B1C2-C185-B064-0EE1-7B8D80165329}"/>
              </a:ext>
            </a:extLst>
          </p:cNvPr>
          <p:cNvSpPr txBox="1"/>
          <p:nvPr/>
        </p:nvSpPr>
        <p:spPr>
          <a:xfrm>
            <a:off x="356194" y="2572151"/>
            <a:ext cx="992331"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2014</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EF8F96CF-D60B-D11E-8FA9-A1079E691B53}"/>
              </a:ext>
            </a:extLst>
          </p:cNvPr>
          <p:cNvSpPr txBox="1"/>
          <p:nvPr/>
        </p:nvSpPr>
        <p:spPr>
          <a:xfrm>
            <a:off x="1873201" y="2572151"/>
            <a:ext cx="992331"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2015</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58AF875A-8230-304E-343F-947A2F5D26EA}"/>
              </a:ext>
            </a:extLst>
          </p:cNvPr>
          <p:cNvSpPr txBox="1"/>
          <p:nvPr/>
        </p:nvSpPr>
        <p:spPr>
          <a:xfrm>
            <a:off x="5704885" y="2572151"/>
            <a:ext cx="992331"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2020</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id="{2B93BC4E-3F9A-8252-48B8-F546ADA65C88}"/>
              </a:ext>
            </a:extLst>
          </p:cNvPr>
          <p:cNvSpPr txBox="1"/>
          <p:nvPr/>
        </p:nvSpPr>
        <p:spPr>
          <a:xfrm>
            <a:off x="7884567" y="2571494"/>
            <a:ext cx="992331"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2021</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179ED7C6-FD4E-D8A6-75D9-7BE3248C0106}"/>
              </a:ext>
            </a:extLst>
          </p:cNvPr>
          <p:cNvSpPr txBox="1"/>
          <p:nvPr/>
        </p:nvSpPr>
        <p:spPr>
          <a:xfrm>
            <a:off x="9089764" y="2571494"/>
            <a:ext cx="1137171"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2022</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9E0816C9-ADE4-99BE-A2C1-2681853D7BF3}"/>
              </a:ext>
            </a:extLst>
          </p:cNvPr>
          <p:cNvSpPr txBox="1"/>
          <p:nvPr/>
        </p:nvSpPr>
        <p:spPr>
          <a:xfrm>
            <a:off x="3805310" y="2572151"/>
            <a:ext cx="992331" cy="400110"/>
          </a:xfrm>
          <a:prstGeom prst="rect">
            <a:avLst/>
          </a:prstGeom>
          <a:no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2018</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grpSp>
        <p:nvGrpSpPr>
          <p:cNvPr id="19" name="Group 18">
            <a:extLst>
              <a:ext uri="{FF2B5EF4-FFF2-40B4-BE49-F238E27FC236}">
                <a16:creationId xmlns:a16="http://schemas.microsoft.com/office/drawing/2014/main" id="{06B7D617-2BAE-4A19-CFB7-A563220AB2BE}"/>
              </a:ext>
            </a:extLst>
          </p:cNvPr>
          <p:cNvGrpSpPr/>
          <p:nvPr/>
        </p:nvGrpSpPr>
        <p:grpSpPr>
          <a:xfrm>
            <a:off x="2207241" y="5650235"/>
            <a:ext cx="3815630" cy="1030770"/>
            <a:chOff x="2322579" y="5650854"/>
            <a:chExt cx="4907348" cy="1030770"/>
          </a:xfrm>
        </p:grpSpPr>
        <p:sp>
          <p:nvSpPr>
            <p:cNvPr id="20" name="Rectangle 19">
              <a:extLst>
                <a:ext uri="{FF2B5EF4-FFF2-40B4-BE49-F238E27FC236}">
                  <a16:creationId xmlns:a16="http://schemas.microsoft.com/office/drawing/2014/main" id="{08F1917D-DE7F-13EA-0BD0-AADD11D8B3D3}"/>
                </a:ext>
              </a:extLst>
            </p:cNvPr>
            <p:cNvSpPr/>
            <p:nvPr/>
          </p:nvSpPr>
          <p:spPr bwMode="gray">
            <a:xfrm>
              <a:off x="2322579" y="5650854"/>
              <a:ext cx="4907348" cy="1030770"/>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1" name="Text Placeholder 5">
              <a:extLst>
                <a:ext uri="{FF2B5EF4-FFF2-40B4-BE49-F238E27FC236}">
                  <a16:creationId xmlns:a16="http://schemas.microsoft.com/office/drawing/2014/main" id="{2CFBC429-6E30-058E-AA9B-B3CD71D3E7B6}"/>
                </a:ext>
              </a:extLst>
            </p:cNvPr>
            <p:cNvSpPr txBox="1">
              <a:spLocks/>
            </p:cNvSpPr>
            <p:nvPr/>
          </p:nvSpPr>
          <p:spPr>
            <a:xfrm>
              <a:off x="2579076" y="5710939"/>
              <a:ext cx="4545799" cy="830997"/>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Special Pathogen Treatment Centers (SPTCs) and Assessment Centers established</a:t>
              </a:r>
            </a:p>
          </p:txBody>
        </p:sp>
      </p:grpSp>
      <p:grpSp>
        <p:nvGrpSpPr>
          <p:cNvPr id="22" name="Group 21">
            <a:extLst>
              <a:ext uri="{FF2B5EF4-FFF2-40B4-BE49-F238E27FC236}">
                <a16:creationId xmlns:a16="http://schemas.microsoft.com/office/drawing/2014/main" id="{12C51DE0-D331-7470-939C-B734BEB8BF66}"/>
              </a:ext>
            </a:extLst>
          </p:cNvPr>
          <p:cNvGrpSpPr/>
          <p:nvPr/>
        </p:nvGrpSpPr>
        <p:grpSpPr>
          <a:xfrm>
            <a:off x="3015083" y="3429374"/>
            <a:ext cx="2689802" cy="1419203"/>
            <a:chOff x="4446026" y="3870048"/>
            <a:chExt cx="3032683" cy="2327174"/>
          </a:xfrm>
        </p:grpSpPr>
        <p:sp>
          <p:nvSpPr>
            <p:cNvPr id="23" name="Rectangle 22">
              <a:extLst>
                <a:ext uri="{FF2B5EF4-FFF2-40B4-BE49-F238E27FC236}">
                  <a16:creationId xmlns:a16="http://schemas.microsoft.com/office/drawing/2014/main" id="{A5FFE4E9-28DE-8EBB-09F1-DCFD415C8357}"/>
                </a:ext>
              </a:extLst>
            </p:cNvPr>
            <p:cNvSpPr/>
            <p:nvPr/>
          </p:nvSpPr>
          <p:spPr bwMode="gray">
            <a:xfrm>
              <a:off x="4446026" y="3870048"/>
              <a:ext cx="3032683" cy="2327174"/>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4" name="Text Placeholder 5">
              <a:extLst>
                <a:ext uri="{FF2B5EF4-FFF2-40B4-BE49-F238E27FC236}">
                  <a16:creationId xmlns:a16="http://schemas.microsoft.com/office/drawing/2014/main" id="{EBD282C0-1A0C-E3E9-0D1E-179BA1C71F47}"/>
                </a:ext>
              </a:extLst>
            </p:cNvPr>
            <p:cNvSpPr txBox="1">
              <a:spLocks/>
            </p:cNvSpPr>
            <p:nvPr/>
          </p:nvSpPr>
          <p:spPr>
            <a:xfrm>
              <a:off x="4629030" y="4114076"/>
              <a:ext cx="2697289" cy="1816865"/>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NSPS was established and NETEC is rebranded to encompass all special pathogens</a:t>
              </a:r>
            </a:p>
          </p:txBody>
        </p:sp>
      </p:grpSp>
      <p:grpSp>
        <p:nvGrpSpPr>
          <p:cNvPr id="25" name="Group 24">
            <a:extLst>
              <a:ext uri="{FF2B5EF4-FFF2-40B4-BE49-F238E27FC236}">
                <a16:creationId xmlns:a16="http://schemas.microsoft.com/office/drawing/2014/main" id="{A4E1EEA7-3601-5E70-43B1-C9CC56F9C4FE}"/>
              </a:ext>
            </a:extLst>
          </p:cNvPr>
          <p:cNvGrpSpPr/>
          <p:nvPr/>
        </p:nvGrpSpPr>
        <p:grpSpPr>
          <a:xfrm>
            <a:off x="6005289" y="3369262"/>
            <a:ext cx="3110558" cy="1685338"/>
            <a:chOff x="6299203" y="3369262"/>
            <a:chExt cx="3110558" cy="1685338"/>
          </a:xfrm>
        </p:grpSpPr>
        <p:sp>
          <p:nvSpPr>
            <p:cNvPr id="26" name="Rectangle 25">
              <a:extLst>
                <a:ext uri="{FF2B5EF4-FFF2-40B4-BE49-F238E27FC236}">
                  <a16:creationId xmlns:a16="http://schemas.microsoft.com/office/drawing/2014/main" id="{62F87D6D-FBBA-2F3B-43FF-E16EBB6B2014}"/>
                </a:ext>
              </a:extLst>
            </p:cNvPr>
            <p:cNvSpPr/>
            <p:nvPr/>
          </p:nvSpPr>
          <p:spPr bwMode="gray">
            <a:xfrm>
              <a:off x="6299203" y="3369262"/>
              <a:ext cx="3110558" cy="1685338"/>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7" name="Text Placeholder 5">
              <a:extLst>
                <a:ext uri="{FF2B5EF4-FFF2-40B4-BE49-F238E27FC236}">
                  <a16:creationId xmlns:a16="http://schemas.microsoft.com/office/drawing/2014/main" id="{5970D5C8-1405-92A7-BC49-355F804DD7C3}"/>
                </a:ext>
              </a:extLst>
            </p:cNvPr>
            <p:cNvSpPr txBox="1">
              <a:spLocks/>
            </p:cNvSpPr>
            <p:nvPr/>
          </p:nvSpPr>
          <p:spPr>
            <a:xfrm>
              <a:off x="6466261" y="3463582"/>
              <a:ext cx="2776442" cy="1384995"/>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The Administration for Strategic Preparedness and Response (ASPR) tasked NETEC with developing the NSPS Strategy</a:t>
              </a:r>
            </a:p>
          </p:txBody>
        </p:sp>
      </p:grpSp>
      <p:grpSp>
        <p:nvGrpSpPr>
          <p:cNvPr id="28" name="Group 27">
            <a:extLst>
              <a:ext uri="{FF2B5EF4-FFF2-40B4-BE49-F238E27FC236}">
                <a16:creationId xmlns:a16="http://schemas.microsoft.com/office/drawing/2014/main" id="{ABE1F255-1340-C0F1-21D7-CE55E1ACAE59}"/>
              </a:ext>
            </a:extLst>
          </p:cNvPr>
          <p:cNvGrpSpPr/>
          <p:nvPr/>
        </p:nvGrpSpPr>
        <p:grpSpPr>
          <a:xfrm>
            <a:off x="9364436" y="3369262"/>
            <a:ext cx="2275707" cy="1952298"/>
            <a:chOff x="9658350" y="3809936"/>
            <a:chExt cx="2275707" cy="1952298"/>
          </a:xfrm>
        </p:grpSpPr>
        <p:sp>
          <p:nvSpPr>
            <p:cNvPr id="29" name="Rectangle 28">
              <a:extLst>
                <a:ext uri="{FF2B5EF4-FFF2-40B4-BE49-F238E27FC236}">
                  <a16:creationId xmlns:a16="http://schemas.microsoft.com/office/drawing/2014/main" id="{A4F45C3B-597C-C611-FC2A-36C049604853}"/>
                </a:ext>
              </a:extLst>
            </p:cNvPr>
            <p:cNvSpPr/>
            <p:nvPr/>
          </p:nvSpPr>
          <p:spPr bwMode="gray">
            <a:xfrm>
              <a:off x="9658350" y="3809936"/>
              <a:ext cx="2275707" cy="1952298"/>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0" name="Text Placeholder 5">
              <a:extLst>
                <a:ext uri="{FF2B5EF4-FFF2-40B4-BE49-F238E27FC236}">
                  <a16:creationId xmlns:a16="http://schemas.microsoft.com/office/drawing/2014/main" id="{CA8463DA-8E32-F8B3-FC33-550D411666BB}"/>
                </a:ext>
              </a:extLst>
            </p:cNvPr>
            <p:cNvSpPr txBox="1">
              <a:spLocks/>
            </p:cNvSpPr>
            <p:nvPr/>
          </p:nvSpPr>
          <p:spPr>
            <a:xfrm>
              <a:off x="9874920" y="3998575"/>
              <a:ext cx="1992924" cy="1661993"/>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3 new RESPTCs established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NETEC leads NSPS Strategy Implementation</a:t>
              </a:r>
              <a:endParaRPr kumimoji="0" lang="en-US" sz="1800" b="1"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856F536B-7661-2D64-2F12-D8619EF66909}"/>
              </a:ext>
            </a:extLst>
          </p:cNvPr>
          <p:cNvGrpSpPr/>
          <p:nvPr/>
        </p:nvGrpSpPr>
        <p:grpSpPr>
          <a:xfrm>
            <a:off x="173302" y="3423661"/>
            <a:ext cx="2043513" cy="2017018"/>
            <a:chOff x="832925" y="3864335"/>
            <a:chExt cx="3613102" cy="1406375"/>
          </a:xfrm>
        </p:grpSpPr>
        <p:sp>
          <p:nvSpPr>
            <p:cNvPr id="32" name="Rectangle 31">
              <a:extLst>
                <a:ext uri="{FF2B5EF4-FFF2-40B4-BE49-F238E27FC236}">
                  <a16:creationId xmlns:a16="http://schemas.microsoft.com/office/drawing/2014/main" id="{07D7F2B8-FBA1-BB91-2ECB-79F1EDF20393}"/>
                </a:ext>
              </a:extLst>
            </p:cNvPr>
            <p:cNvSpPr/>
            <p:nvPr/>
          </p:nvSpPr>
          <p:spPr bwMode="gray">
            <a:xfrm>
              <a:off x="832925" y="3864335"/>
              <a:ext cx="3613102" cy="1406375"/>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3" name="Text Placeholder 5">
              <a:extLst>
                <a:ext uri="{FF2B5EF4-FFF2-40B4-BE49-F238E27FC236}">
                  <a16:creationId xmlns:a16="http://schemas.microsoft.com/office/drawing/2014/main" id="{2909E2D9-B4EB-25C4-D4B7-0A278DFAB5EA}"/>
                </a:ext>
              </a:extLst>
            </p:cNvPr>
            <p:cNvSpPr txBox="1">
              <a:spLocks/>
            </p:cNvSpPr>
            <p:nvPr/>
          </p:nvSpPr>
          <p:spPr>
            <a:xfrm>
              <a:off x="1085558" y="3987990"/>
              <a:ext cx="3346906" cy="1158832"/>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NETEC and 10 Regional Emerging Special Pathogen Treatment Centers (RESPTCs) established</a:t>
              </a:r>
            </a:p>
          </p:txBody>
        </p:sp>
      </p:grpSp>
      <p:pic>
        <p:nvPicPr>
          <p:cNvPr id="34" name="Picture 33">
            <a:extLst>
              <a:ext uri="{FF2B5EF4-FFF2-40B4-BE49-F238E27FC236}">
                <a16:creationId xmlns:a16="http://schemas.microsoft.com/office/drawing/2014/main" id="{D5BC07B4-1743-D27A-DE4C-2D336455B433}"/>
              </a:ext>
            </a:extLst>
          </p:cNvPr>
          <p:cNvPicPr>
            <a:picLocks noChangeAspect="1"/>
          </p:cNvPicPr>
          <p:nvPr/>
        </p:nvPicPr>
        <p:blipFill>
          <a:blip r:embed="rId3"/>
          <a:stretch>
            <a:fillRect/>
          </a:stretch>
        </p:blipFill>
        <p:spPr>
          <a:xfrm>
            <a:off x="416155" y="1187588"/>
            <a:ext cx="775379" cy="642998"/>
          </a:xfrm>
          <a:prstGeom prst="rect">
            <a:avLst/>
          </a:prstGeom>
        </p:spPr>
      </p:pic>
      <p:sp>
        <p:nvSpPr>
          <p:cNvPr id="35" name="TextBox 34">
            <a:extLst>
              <a:ext uri="{FF2B5EF4-FFF2-40B4-BE49-F238E27FC236}">
                <a16:creationId xmlns:a16="http://schemas.microsoft.com/office/drawing/2014/main" id="{0026B3B5-B14B-5CC0-7365-3CB75873C141}"/>
              </a:ext>
            </a:extLst>
          </p:cNvPr>
          <p:cNvSpPr txBox="1"/>
          <p:nvPr/>
        </p:nvSpPr>
        <p:spPr>
          <a:xfrm>
            <a:off x="5614876" y="1426696"/>
            <a:ext cx="2269691" cy="556303"/>
          </a:xfrm>
          <a:prstGeom prst="rect">
            <a:avLst/>
          </a:prstGeom>
          <a:noFill/>
        </p:spPr>
        <p:txBody>
          <a:bodyPr wrap="square" rtlCol="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162A7"/>
                </a:solidFill>
                <a:effectLst/>
                <a:uLnTx/>
                <a:uFillTx/>
                <a:latin typeface="Source Sans Pro" panose="020B0503030403020204" pitchFamily="34" charset="0"/>
                <a:ea typeface="Source Sans Pro" panose="020B0503030403020204" pitchFamily="34" charset="0"/>
                <a:cs typeface="Segoe UI" panose="020B0502040204020203" pitchFamily="34" charset="0"/>
              </a:rPr>
              <a:t>COVID-19 Pandemic</a:t>
            </a:r>
            <a:endParaRPr kumimoji="0" lang="en-US" sz="2400" b="0" i="0" u="none" strike="noStrike" kern="1200" cap="none" spc="0" normalizeH="0" baseline="0" noProof="0">
              <a:ln>
                <a:noFill/>
              </a:ln>
              <a:solidFill>
                <a:srgbClr val="0162A7"/>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pic>
        <p:nvPicPr>
          <p:cNvPr id="36" name="Picture 35">
            <a:extLst>
              <a:ext uri="{FF2B5EF4-FFF2-40B4-BE49-F238E27FC236}">
                <a16:creationId xmlns:a16="http://schemas.microsoft.com/office/drawing/2014/main" id="{7010032C-B227-4D4C-E74B-B403D16C8D01}"/>
              </a:ext>
            </a:extLst>
          </p:cNvPr>
          <p:cNvPicPr>
            <a:picLocks noChangeAspect="1"/>
          </p:cNvPicPr>
          <p:nvPr/>
        </p:nvPicPr>
        <p:blipFill>
          <a:blip r:embed="rId4"/>
          <a:stretch>
            <a:fillRect/>
          </a:stretch>
        </p:blipFill>
        <p:spPr>
          <a:xfrm>
            <a:off x="4998728" y="1364842"/>
            <a:ext cx="663220" cy="680011"/>
          </a:xfrm>
          <a:prstGeom prst="rect">
            <a:avLst/>
          </a:prstGeom>
        </p:spPr>
      </p:pic>
      <p:grpSp>
        <p:nvGrpSpPr>
          <p:cNvPr id="37" name="Group 36">
            <a:extLst>
              <a:ext uri="{FF2B5EF4-FFF2-40B4-BE49-F238E27FC236}">
                <a16:creationId xmlns:a16="http://schemas.microsoft.com/office/drawing/2014/main" id="{D73FA345-887D-6711-B2B0-88803DFEFC4C}"/>
              </a:ext>
            </a:extLst>
          </p:cNvPr>
          <p:cNvGrpSpPr/>
          <p:nvPr/>
        </p:nvGrpSpPr>
        <p:grpSpPr>
          <a:xfrm>
            <a:off x="7053943" y="5678162"/>
            <a:ext cx="4586200" cy="734068"/>
            <a:chOff x="2322579" y="5650854"/>
            <a:chExt cx="4907348" cy="1030770"/>
          </a:xfrm>
        </p:grpSpPr>
        <p:sp>
          <p:nvSpPr>
            <p:cNvPr id="38" name="Rectangle 37">
              <a:extLst>
                <a:ext uri="{FF2B5EF4-FFF2-40B4-BE49-F238E27FC236}">
                  <a16:creationId xmlns:a16="http://schemas.microsoft.com/office/drawing/2014/main" id="{32B7EDD1-E4E5-CBE6-0344-93231C9F3D21}"/>
                </a:ext>
              </a:extLst>
            </p:cNvPr>
            <p:cNvSpPr/>
            <p:nvPr/>
          </p:nvSpPr>
          <p:spPr bwMode="gray">
            <a:xfrm>
              <a:off x="2322579" y="5650854"/>
              <a:ext cx="4907348" cy="1030770"/>
            </a:xfrm>
            <a:prstGeom prst="rect">
              <a:avLst/>
            </a:prstGeom>
            <a:solidFill>
              <a:schemeClr val="bg1"/>
            </a:solidFill>
            <a:ln w="12700" algn="ctr">
              <a:solidFill>
                <a:schemeClr val="tx1"/>
              </a:solid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2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39" name="Text Placeholder 5">
              <a:extLst>
                <a:ext uri="{FF2B5EF4-FFF2-40B4-BE49-F238E27FC236}">
                  <a16:creationId xmlns:a16="http://schemas.microsoft.com/office/drawing/2014/main" id="{DD905A32-8B38-E10C-B1FC-E0FAADD13D88}"/>
                </a:ext>
              </a:extLst>
            </p:cNvPr>
            <p:cNvSpPr txBox="1">
              <a:spLocks/>
            </p:cNvSpPr>
            <p:nvPr/>
          </p:nvSpPr>
          <p:spPr>
            <a:xfrm>
              <a:off x="2579076" y="5710939"/>
              <a:ext cx="4545799" cy="553998"/>
            </a:xfrm>
            <a:prstGeom prst="rect">
              <a:avLst/>
            </a:prstGeom>
            <a:noFill/>
          </p:spPr>
          <p:txBody>
            <a:bodyPr wrap="square" lIns="0" tIns="0" rIns="0" bIns="0">
              <a:spAutoFit/>
            </a:bodyPr>
            <a:lstStyle>
              <a:defPPr>
                <a:defRPr lang="en-US"/>
              </a:defPPr>
              <a:lvl1pPr>
                <a:defRPr sz="11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Consolidated Appropriations Act designates NETEC as the coordinating body of the NSPS</a:t>
              </a:r>
            </a:p>
          </p:txBody>
        </p:sp>
      </p:grpSp>
      <p:sp>
        <p:nvSpPr>
          <p:cNvPr id="40" name="TextBox 39">
            <a:extLst>
              <a:ext uri="{FF2B5EF4-FFF2-40B4-BE49-F238E27FC236}">
                <a16:creationId xmlns:a16="http://schemas.microsoft.com/office/drawing/2014/main" id="{3301B384-1313-784B-D998-74B1969390F2}"/>
              </a:ext>
            </a:extLst>
          </p:cNvPr>
          <p:cNvSpPr txBox="1"/>
          <p:nvPr/>
        </p:nvSpPr>
        <p:spPr>
          <a:xfrm>
            <a:off x="10439801" y="2577224"/>
            <a:ext cx="1097280" cy="274320"/>
          </a:xfrm>
          <a:prstGeom prst="rect">
            <a:avLst/>
          </a:prstGeom>
          <a:solidFill>
            <a:srgbClr val="0162A7"/>
          </a:solidFill>
        </p:spPr>
        <p:txBody>
          <a:bodyPr wrap="square" rtlCol="0">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rPr>
              <a:t>2023 +</a:t>
            </a:r>
            <a:endParaRPr kumimoji="0" lang="en-US" sz="2000" b="0" i="0" u="none" strike="noStrike" kern="120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Segoe UI" panose="020B0502040204020203" pitchFamily="34" charset="0"/>
            </a:endParaRPr>
          </a:p>
        </p:txBody>
      </p:sp>
    </p:spTree>
    <p:extLst>
      <p:ext uri="{BB962C8B-B14F-4D97-AF65-F5344CB8AC3E}">
        <p14:creationId xmlns:p14="http://schemas.microsoft.com/office/powerpoint/2010/main" val="4107112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NSPS Master">
  <a:themeElements>
    <a:clrScheme name="Deloitte US Color1">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NSPS Primary Typeface">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1ee7402-a270-4507-8c13-e15edfd2ac62">
      <Terms xmlns="http://schemas.microsoft.com/office/infopath/2007/PartnerControls"/>
    </lcf76f155ced4ddcb4097134ff3c332f>
    <TaxCatchAll xmlns="b5816f7e-a441-48be-9b59-dea579229aa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7E8D2FD117F04BA88B7030F4571B05" ma:contentTypeVersion="11" ma:contentTypeDescription="Create a new document." ma:contentTypeScope="" ma:versionID="e63d4e785d2ba11717780fef32355352">
  <xsd:schema xmlns:xsd="http://www.w3.org/2001/XMLSchema" xmlns:xs="http://www.w3.org/2001/XMLSchema" xmlns:p="http://schemas.microsoft.com/office/2006/metadata/properties" xmlns:ns2="61ee7402-a270-4507-8c13-e15edfd2ac62" xmlns:ns3="b5816f7e-a441-48be-9b59-dea579229aae" targetNamespace="http://schemas.microsoft.com/office/2006/metadata/properties" ma:root="true" ma:fieldsID="200c2ff1b11ee4d1aacda82e235d0e1c" ns2:_="" ns3:_="">
    <xsd:import namespace="61ee7402-a270-4507-8c13-e15edfd2ac62"/>
    <xsd:import namespace="b5816f7e-a441-48be-9b59-dea579229a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e7402-a270-4507-8c13-e15edfd2ac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1f0d629-d392-44fd-985b-97f177fd120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816f7e-a441-48be-9b59-dea579229a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2265f20b-466d-4e63-8349-6ca2a9f0fa10}" ma:internalName="TaxCatchAll" ma:showField="CatchAllData" ma:web="b5816f7e-a441-48be-9b59-dea579229a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6CA00CD-D551-42AD-A005-B210778463C2}">
  <ds:schemaRefs>
    <ds:schemaRef ds:uri="61ee7402-a270-4507-8c13-e15edfd2ac62"/>
    <ds:schemaRef ds:uri="b5816f7e-a441-48be-9b59-dea579229a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710789-FF6A-4B26-8C10-CACF85631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ee7402-a270-4507-8c13-e15edfd2ac62"/>
    <ds:schemaRef ds:uri="b5816f7e-a441-48be-9b59-dea579229a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0CFC08-1FFF-4770-BF86-893C8E6F818D}">
  <ds:schemaRefs>
    <ds:schemaRef ds:uri="http://schemas.microsoft.com/sharepoint/v3/contenttype/forms"/>
  </ds:schemaRefs>
</ds:datastoreItem>
</file>

<file path=docMetadata/LabelInfo.xml><?xml version="1.0" encoding="utf-8"?>
<clbl:labelList xmlns:clbl="http://schemas.microsoft.com/office/2020/mipLabelMetadata">
  <clbl:label id="{fb46f0b2-222a-4767-acd9-d513c1d61dda}" enabled="1" method="Privileged" siteId="{c69834d0-4147-4777-891d-a7dcdee2d566}"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6588</Words>
  <Application>Microsoft Office PowerPoint</Application>
  <PresentationFormat>Widescreen</PresentationFormat>
  <Paragraphs>695</Paragraphs>
  <Slides>70</Slides>
  <Notes>29</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70</vt:i4>
      </vt:variant>
    </vt:vector>
  </HeadingPairs>
  <TitlesOfParts>
    <vt:vector size="92" baseType="lpstr">
      <vt:lpstr>Aptos</vt:lpstr>
      <vt:lpstr>Aptos Display</vt:lpstr>
      <vt:lpstr>Arial</vt:lpstr>
      <vt:lpstr>Arial,Sans-Serif</vt:lpstr>
      <vt:lpstr>Calibri</vt:lpstr>
      <vt:lpstr>Calibri Light</vt:lpstr>
      <vt:lpstr>Courier New</vt:lpstr>
      <vt:lpstr>Georgia</vt:lpstr>
      <vt:lpstr>Montserrat</vt:lpstr>
      <vt:lpstr>Open Sans</vt:lpstr>
      <vt:lpstr>Segoe UI</vt:lpstr>
      <vt:lpstr>Source Sans 3</vt:lpstr>
      <vt:lpstr>Source Sans Pro</vt:lpstr>
      <vt:lpstr>Source Sans Pro Semibold</vt:lpstr>
      <vt:lpstr>Symbol</vt:lpstr>
      <vt:lpstr>Tisa Offc Serif Pro</vt:lpstr>
      <vt:lpstr>Univers Light</vt:lpstr>
      <vt:lpstr>Wingdings 2</vt:lpstr>
      <vt:lpstr>office theme</vt:lpstr>
      <vt:lpstr>2_NSPS Master</vt:lpstr>
      <vt:lpstr>2_Office Theme</vt:lpstr>
      <vt:lpstr>Custom</vt:lpstr>
      <vt:lpstr>High Consequence Infectious Disease (HCID) Preparedness Overview  March 6, 2026 </vt:lpstr>
      <vt:lpstr>PowerPoint Presentation</vt:lpstr>
      <vt:lpstr>PowerPoint Presentation</vt:lpstr>
      <vt:lpstr>PowerPoint Presentation</vt:lpstr>
      <vt:lpstr>PowerPoint Presentation</vt:lpstr>
      <vt:lpstr>NSPS Overview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 1 Facilities  Regional Emerging Special Pathogen Treatment Centers </vt:lpstr>
      <vt:lpstr>Level 2 Facilities  Special Pathogen Treatment Centers (SPTCs)</vt:lpstr>
      <vt:lpstr>Level 3 Facilities  Assessment Centers</vt:lpstr>
      <vt:lpstr>Level 4 Facilities  All healthcare facilities</vt:lpstr>
      <vt:lpstr>PowerPoint Presentation</vt:lpstr>
      <vt:lpstr>RESPTC</vt:lpstr>
      <vt:lpstr>RESPTC</vt:lpstr>
      <vt:lpstr>PowerPoint Presentation</vt:lpstr>
      <vt:lpstr>Joint Commission Regulatory Requirements</vt:lpstr>
      <vt:lpstr>Level 4 Role –Lab</vt:lpstr>
      <vt:lpstr>Special Pathogen Overview </vt:lpstr>
      <vt:lpstr>Reason for Concern</vt:lpstr>
      <vt:lpstr>Ebola</vt:lpstr>
      <vt:lpstr>Ebola</vt:lpstr>
      <vt:lpstr>PowerPoint Presentation</vt:lpstr>
      <vt:lpstr>Lassa Fever</vt:lpstr>
      <vt:lpstr>Marburg Virus</vt:lpstr>
      <vt:lpstr>Marburg Virus</vt:lpstr>
      <vt:lpstr>Crimean-Congo Hemorrhagic Fever</vt:lpstr>
      <vt:lpstr>CCHF</vt:lpstr>
      <vt:lpstr>VHF Transmission</vt:lpstr>
      <vt:lpstr>VHF Study</vt:lpstr>
      <vt:lpstr>PowerPoint Presentation</vt:lpstr>
      <vt:lpstr>Middle East Respiratory Syndrome (MERS)</vt:lpstr>
      <vt:lpstr>Nipah Virus</vt:lpstr>
      <vt:lpstr>Highly Pathogenic Avian Influenza</vt:lpstr>
      <vt:lpstr>Identify, Isolate &amp; Inform </vt:lpstr>
      <vt:lpstr>PowerPoint Presentation</vt:lpstr>
      <vt:lpstr>Identify, Isolate, Inform</vt:lpstr>
      <vt:lpstr>Identify, Isolate, Inform</vt:lpstr>
      <vt:lpstr>Identify, Isolate, Inform</vt:lpstr>
      <vt:lpstr>Identify, Isolate, Inform</vt:lpstr>
      <vt:lpstr>Identify, Isolate, Inform</vt:lpstr>
      <vt:lpstr>Specific Locations Visited Are Important</vt:lpstr>
      <vt:lpstr>Flu &amp; Ebola Map | Virus &amp; Contagious Disease Surveillance</vt:lpstr>
      <vt:lpstr>Identify, Isolate, Inform</vt:lpstr>
      <vt:lpstr>Identify, Isolate, Inform</vt:lpstr>
      <vt:lpstr>Identify, Isolate, Inform</vt:lpstr>
      <vt:lpstr>Identify, Isolate, Inform</vt:lpstr>
      <vt:lpstr>Great Lakes Healthcare Partnership</vt:lpstr>
      <vt:lpstr>Great Lakes Healthcare Partnership​</vt:lpstr>
      <vt:lpstr>Great Lakes Healthcare Partnership</vt:lpstr>
      <vt:lpstr>What will they ask? </vt:lpstr>
      <vt:lpstr>State Primary Points of Contact: </vt:lpstr>
      <vt:lpstr>SPU- Hosted &amp; Regional Education </vt:lpstr>
      <vt:lpstr>PowerPoint Presentation</vt:lpstr>
      <vt:lpstr>PowerPoint Presentation</vt:lpstr>
      <vt:lpstr>NSPS In Activation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k3con</dc:creator>
  <cp:lastModifiedBy>k3.consults.llc@gmail.com</cp:lastModifiedBy>
  <cp:revision>68</cp:revision>
  <dcterms:created xsi:type="dcterms:W3CDTF">2025-12-09T16:24:59Z</dcterms:created>
  <dcterms:modified xsi:type="dcterms:W3CDTF">2026-03-05T15:25:06Z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0x010100CA7E8D2FD117F04BA88B7030F4571B05</vt:lpwstr>
  </property>
  <property fmtid="{D5CDD505-2E9C-101B-9397-08002B2CF9AE}" pid="3" name="MediaServiceImageTags">
    <vt:lpwstr/>
  </property>
</Properties>
</file>