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57" r:id="rId6"/>
    <p:sldId id="269" r:id="rId7"/>
    <p:sldId id="258" r:id="rId8"/>
    <p:sldId id="259" r:id="rId9"/>
    <p:sldId id="274" r:id="rId10"/>
    <p:sldId id="260" r:id="rId11"/>
    <p:sldId id="284" r:id="rId12"/>
    <p:sldId id="270" r:id="rId13"/>
    <p:sldId id="266" r:id="rId14"/>
    <p:sldId id="268" r:id="rId15"/>
    <p:sldId id="263" r:id="rId16"/>
    <p:sldId id="271" r:id="rId17"/>
    <p:sldId id="265" r:id="rId18"/>
    <p:sldId id="275" r:id="rId19"/>
    <p:sldId id="262" r:id="rId20"/>
    <p:sldId id="283" r:id="rId21"/>
    <p:sldId id="261" r:id="rId22"/>
    <p:sldId id="277" r:id="rId23"/>
    <p:sldId id="276" r:id="rId24"/>
    <p:sldId id="280" r:id="rId25"/>
    <p:sldId id="281" r:id="rId26"/>
    <p:sldId id="273" r:id="rId27"/>
    <p:sldId id="264" r:id="rId28"/>
    <p:sldId id="272" r:id="rId29"/>
    <p:sldId id="282"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549" autoAdjust="0"/>
  </p:normalViewPr>
  <p:slideViewPr>
    <p:cSldViewPr snapToGrid="0" showGuides="1">
      <p:cViewPr varScale="1">
        <p:scale>
          <a:sx n="101" d="100"/>
          <a:sy n="101" d="100"/>
        </p:scale>
        <p:origin x="990"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178BC-A57F-42B1-9352-F2D7A02D382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131F15B-5F22-40CA-A4C3-AD8869BD618B}">
      <dgm:prSet/>
      <dgm:spPr/>
      <dgm:t>
        <a:bodyPr/>
        <a:lstStyle/>
        <a:p>
          <a:r>
            <a:rPr lang="en-US" dirty="0"/>
            <a:t>Inclusion Criteria</a:t>
          </a:r>
        </a:p>
      </dgm:t>
    </dgm:pt>
    <dgm:pt modelId="{3C6E46F7-F66D-4EDD-9931-BFF4E1359110}" type="parTrans" cxnId="{F541171D-0A56-4309-AE7C-BCAEF6F20B8D}">
      <dgm:prSet/>
      <dgm:spPr/>
      <dgm:t>
        <a:bodyPr/>
        <a:lstStyle/>
        <a:p>
          <a:endParaRPr lang="en-US"/>
        </a:p>
      </dgm:t>
    </dgm:pt>
    <dgm:pt modelId="{74E7AE24-F6EF-486A-ACE2-E735DED0AF55}" type="sibTrans" cxnId="{F541171D-0A56-4309-AE7C-BCAEF6F20B8D}">
      <dgm:prSet/>
      <dgm:spPr/>
      <dgm:t>
        <a:bodyPr/>
        <a:lstStyle/>
        <a:p>
          <a:endParaRPr lang="en-US"/>
        </a:p>
      </dgm:t>
    </dgm:pt>
    <dgm:pt modelId="{B83EDD40-6E83-455E-825B-089B309D5D39}">
      <dgm:prSet/>
      <dgm:spPr/>
      <dgm:t>
        <a:bodyPr/>
        <a:lstStyle/>
        <a:p>
          <a:r>
            <a:rPr lang="en-US" dirty="0"/>
            <a:t>Trauma Registry</a:t>
          </a:r>
        </a:p>
      </dgm:t>
    </dgm:pt>
    <dgm:pt modelId="{C5815F49-140B-4D47-B618-DF6E73FE1E19}" type="parTrans" cxnId="{2A429DCB-969B-4C8C-8792-907DEC3DF0C9}">
      <dgm:prSet/>
      <dgm:spPr/>
      <dgm:t>
        <a:bodyPr/>
        <a:lstStyle/>
        <a:p>
          <a:endParaRPr lang="en-US"/>
        </a:p>
      </dgm:t>
    </dgm:pt>
    <dgm:pt modelId="{3FAD9845-C97E-4039-AB49-C5B52E825866}" type="sibTrans" cxnId="{2A429DCB-969B-4C8C-8792-907DEC3DF0C9}">
      <dgm:prSet/>
      <dgm:spPr/>
      <dgm:t>
        <a:bodyPr/>
        <a:lstStyle/>
        <a:p>
          <a:endParaRPr lang="en-US"/>
        </a:p>
      </dgm:t>
    </dgm:pt>
    <dgm:pt modelId="{DD510245-99D4-4930-B3F1-E766AF9C15D7}">
      <dgm:prSet/>
      <dgm:spPr/>
      <dgm:t>
        <a:bodyPr/>
        <a:lstStyle/>
        <a:p>
          <a:r>
            <a:rPr lang="en-US" dirty="0"/>
            <a:t>Identifying the Trauma Patients/Trauma Log</a:t>
          </a:r>
        </a:p>
      </dgm:t>
    </dgm:pt>
    <dgm:pt modelId="{1EF59260-8DE6-422C-AADE-CAC1D965A719}" type="parTrans" cxnId="{AC15D565-DACB-4691-9C40-F4782276FB1B}">
      <dgm:prSet/>
      <dgm:spPr/>
      <dgm:t>
        <a:bodyPr/>
        <a:lstStyle/>
        <a:p>
          <a:endParaRPr lang="en-US"/>
        </a:p>
      </dgm:t>
    </dgm:pt>
    <dgm:pt modelId="{2795CD8B-90AB-4D92-9FAD-DEEBFD6C0ADF}" type="sibTrans" cxnId="{AC15D565-DACB-4691-9C40-F4782276FB1B}">
      <dgm:prSet/>
      <dgm:spPr/>
      <dgm:t>
        <a:bodyPr/>
        <a:lstStyle/>
        <a:p>
          <a:endParaRPr lang="en-US"/>
        </a:p>
      </dgm:t>
    </dgm:pt>
    <dgm:pt modelId="{583E17A5-D0C5-4881-B122-9CB90B19E936}">
      <dgm:prSet/>
      <dgm:spPr/>
      <dgm:t>
        <a:bodyPr/>
        <a:lstStyle/>
        <a:p>
          <a:r>
            <a:rPr lang="en-US" dirty="0"/>
            <a:t>Performance Improvement</a:t>
          </a:r>
        </a:p>
      </dgm:t>
    </dgm:pt>
    <dgm:pt modelId="{708673BD-6636-4B0B-8892-A115D43F2F9B}" type="parTrans" cxnId="{AB80505D-7CE0-4D72-A51C-FCCC8045E370}">
      <dgm:prSet/>
      <dgm:spPr/>
      <dgm:t>
        <a:bodyPr/>
        <a:lstStyle/>
        <a:p>
          <a:endParaRPr lang="en-US"/>
        </a:p>
      </dgm:t>
    </dgm:pt>
    <dgm:pt modelId="{768D30C6-23F3-4BBC-B6FF-332100C911B6}" type="sibTrans" cxnId="{AB80505D-7CE0-4D72-A51C-FCCC8045E370}">
      <dgm:prSet/>
      <dgm:spPr/>
      <dgm:t>
        <a:bodyPr/>
        <a:lstStyle/>
        <a:p>
          <a:endParaRPr lang="en-US"/>
        </a:p>
      </dgm:t>
    </dgm:pt>
    <dgm:pt modelId="{36FDE495-5F58-4CDB-B699-5910C2B0280B}">
      <dgm:prSet/>
      <dgm:spPr/>
      <dgm:t>
        <a:bodyPr/>
        <a:lstStyle/>
        <a:p>
          <a:r>
            <a:rPr lang="en-US" dirty="0"/>
            <a:t>Audit Filters</a:t>
          </a:r>
        </a:p>
      </dgm:t>
    </dgm:pt>
    <dgm:pt modelId="{62DD7064-E33E-450C-9A09-B8B119F8C585}" type="parTrans" cxnId="{745B1C5B-5D5B-48B4-BE50-6FC95105B2CC}">
      <dgm:prSet/>
      <dgm:spPr/>
      <dgm:t>
        <a:bodyPr/>
        <a:lstStyle/>
        <a:p>
          <a:endParaRPr lang="en-US"/>
        </a:p>
      </dgm:t>
    </dgm:pt>
    <dgm:pt modelId="{D0D6CF6E-03B1-4236-87AC-5226C254A865}" type="sibTrans" cxnId="{745B1C5B-5D5B-48B4-BE50-6FC95105B2CC}">
      <dgm:prSet/>
      <dgm:spPr/>
      <dgm:t>
        <a:bodyPr/>
        <a:lstStyle/>
        <a:p>
          <a:endParaRPr lang="en-US"/>
        </a:p>
      </dgm:t>
    </dgm:pt>
    <dgm:pt modelId="{094EEF94-7051-4DFD-AC34-E1E73F2EA0B2}">
      <dgm:prSet/>
      <dgm:spPr/>
      <dgm:t>
        <a:bodyPr/>
        <a:lstStyle/>
        <a:p>
          <a:r>
            <a:rPr lang="en-US"/>
            <a:t>Mortality Classification</a:t>
          </a:r>
        </a:p>
      </dgm:t>
    </dgm:pt>
    <dgm:pt modelId="{DF253BFD-6722-41B4-804E-EC3FBB688B0D}" type="parTrans" cxnId="{2078796D-62EF-47BF-BA18-C50D5AD95554}">
      <dgm:prSet/>
      <dgm:spPr/>
      <dgm:t>
        <a:bodyPr/>
        <a:lstStyle/>
        <a:p>
          <a:endParaRPr lang="en-US"/>
        </a:p>
      </dgm:t>
    </dgm:pt>
    <dgm:pt modelId="{184D513E-7298-4C35-BD52-972152ED09FC}" type="sibTrans" cxnId="{2078796D-62EF-47BF-BA18-C50D5AD95554}">
      <dgm:prSet/>
      <dgm:spPr/>
      <dgm:t>
        <a:bodyPr/>
        <a:lstStyle/>
        <a:p>
          <a:endParaRPr lang="en-US"/>
        </a:p>
      </dgm:t>
    </dgm:pt>
    <dgm:pt modelId="{F173F6A8-7A83-4A9C-A642-2FA346098694}">
      <dgm:prSet/>
      <dgm:spPr/>
      <dgm:t>
        <a:bodyPr/>
        <a:lstStyle/>
        <a:p>
          <a:r>
            <a:rPr lang="en-US" dirty="0"/>
            <a:t>Loop Closure</a:t>
          </a:r>
        </a:p>
      </dgm:t>
    </dgm:pt>
    <dgm:pt modelId="{8AAA6229-884C-42FA-AA17-196FA828449D}" type="parTrans" cxnId="{E454377C-5409-45DB-AFB1-6D9DD1F063D5}">
      <dgm:prSet/>
      <dgm:spPr/>
      <dgm:t>
        <a:bodyPr/>
        <a:lstStyle/>
        <a:p>
          <a:endParaRPr lang="en-US"/>
        </a:p>
      </dgm:t>
    </dgm:pt>
    <dgm:pt modelId="{1181DE46-F3EE-42FC-8067-154B6455E9D6}" type="sibTrans" cxnId="{E454377C-5409-45DB-AFB1-6D9DD1F063D5}">
      <dgm:prSet/>
      <dgm:spPr/>
      <dgm:t>
        <a:bodyPr/>
        <a:lstStyle/>
        <a:p>
          <a:endParaRPr lang="en-US"/>
        </a:p>
      </dgm:t>
    </dgm:pt>
    <dgm:pt modelId="{DF5BAE23-313F-4AD7-A501-05DAF8248D72}">
      <dgm:prSet/>
      <dgm:spPr/>
      <dgm:t>
        <a:bodyPr/>
        <a:lstStyle/>
        <a:p>
          <a:r>
            <a:rPr lang="en-US" dirty="0"/>
            <a:t>Report Writer</a:t>
          </a:r>
        </a:p>
      </dgm:t>
    </dgm:pt>
    <dgm:pt modelId="{68006EC6-A7A4-4C3F-8F44-F1DCB5CE2F94}" type="parTrans" cxnId="{F100B228-A532-4E90-8E3C-3696ECCE32F1}">
      <dgm:prSet/>
      <dgm:spPr/>
      <dgm:t>
        <a:bodyPr/>
        <a:lstStyle/>
        <a:p>
          <a:endParaRPr lang="en-US"/>
        </a:p>
      </dgm:t>
    </dgm:pt>
    <dgm:pt modelId="{B2E8E425-457A-493C-AE5E-F730C62E9288}" type="sibTrans" cxnId="{F100B228-A532-4E90-8E3C-3696ECCE32F1}">
      <dgm:prSet/>
      <dgm:spPr/>
      <dgm:t>
        <a:bodyPr/>
        <a:lstStyle/>
        <a:p>
          <a:endParaRPr lang="en-US"/>
        </a:p>
      </dgm:t>
    </dgm:pt>
    <dgm:pt modelId="{2B44C93F-8BC3-4ABA-9F1E-6ACC8D823519}">
      <dgm:prSet/>
      <dgm:spPr/>
      <dgm:t>
        <a:bodyPr/>
        <a:lstStyle/>
        <a:p>
          <a:r>
            <a:rPr lang="en-US" dirty="0"/>
            <a:t>Meetings-RTAC and STAC</a:t>
          </a:r>
        </a:p>
      </dgm:t>
    </dgm:pt>
    <dgm:pt modelId="{0CC2F3BA-32C3-4986-AA77-E546F2F7EA63}" type="parTrans" cxnId="{B9721EA7-FDE0-409F-942D-84D97DDEEE5D}">
      <dgm:prSet/>
      <dgm:spPr/>
      <dgm:t>
        <a:bodyPr/>
        <a:lstStyle/>
        <a:p>
          <a:endParaRPr lang="en-US"/>
        </a:p>
      </dgm:t>
    </dgm:pt>
    <dgm:pt modelId="{E822EDEB-A3A2-41C3-8918-3748625F1A3E}" type="sibTrans" cxnId="{B9721EA7-FDE0-409F-942D-84D97DDEEE5D}">
      <dgm:prSet/>
      <dgm:spPr/>
      <dgm:t>
        <a:bodyPr/>
        <a:lstStyle/>
        <a:p>
          <a:endParaRPr lang="en-US"/>
        </a:p>
      </dgm:t>
    </dgm:pt>
    <dgm:pt modelId="{DFC840F7-46E1-4323-9619-CE8D0F0EC6EB}" type="pres">
      <dgm:prSet presAssocID="{567178BC-A57F-42B1-9352-F2D7A02D3825}" presName="linear" presStyleCnt="0">
        <dgm:presLayoutVars>
          <dgm:dir/>
          <dgm:animLvl val="lvl"/>
          <dgm:resizeHandles val="exact"/>
        </dgm:presLayoutVars>
      </dgm:prSet>
      <dgm:spPr/>
    </dgm:pt>
    <dgm:pt modelId="{D27BE5D4-2227-4BAB-B8FA-A9EEC89138EE}" type="pres">
      <dgm:prSet presAssocID="{8131F15B-5F22-40CA-A4C3-AD8869BD618B}" presName="parentLin" presStyleCnt="0"/>
      <dgm:spPr/>
    </dgm:pt>
    <dgm:pt modelId="{99F2919F-AF1D-4C77-B610-BCB5B18766A9}" type="pres">
      <dgm:prSet presAssocID="{8131F15B-5F22-40CA-A4C3-AD8869BD618B}" presName="parentLeftMargin" presStyleLbl="node1" presStyleIdx="0" presStyleCnt="6"/>
      <dgm:spPr/>
    </dgm:pt>
    <dgm:pt modelId="{43D68149-3A83-435A-929B-4D7A41206120}" type="pres">
      <dgm:prSet presAssocID="{8131F15B-5F22-40CA-A4C3-AD8869BD618B}" presName="parentText" presStyleLbl="node1" presStyleIdx="0" presStyleCnt="6">
        <dgm:presLayoutVars>
          <dgm:chMax val="0"/>
          <dgm:bulletEnabled val="1"/>
        </dgm:presLayoutVars>
      </dgm:prSet>
      <dgm:spPr/>
    </dgm:pt>
    <dgm:pt modelId="{FF5121BC-18D2-423E-BF5E-79C64A7AAAD4}" type="pres">
      <dgm:prSet presAssocID="{8131F15B-5F22-40CA-A4C3-AD8869BD618B}" presName="negativeSpace" presStyleCnt="0"/>
      <dgm:spPr/>
    </dgm:pt>
    <dgm:pt modelId="{50880F9B-EAE5-4A1C-B5E5-CB6ED937DB46}" type="pres">
      <dgm:prSet presAssocID="{8131F15B-5F22-40CA-A4C3-AD8869BD618B}" presName="childText" presStyleLbl="conFgAcc1" presStyleIdx="0" presStyleCnt="6">
        <dgm:presLayoutVars>
          <dgm:bulletEnabled val="1"/>
        </dgm:presLayoutVars>
      </dgm:prSet>
      <dgm:spPr/>
    </dgm:pt>
    <dgm:pt modelId="{C4B91DC4-24C3-4E87-81E1-16F8EA654809}" type="pres">
      <dgm:prSet presAssocID="{74E7AE24-F6EF-486A-ACE2-E735DED0AF55}" presName="spaceBetweenRectangles" presStyleCnt="0"/>
      <dgm:spPr/>
    </dgm:pt>
    <dgm:pt modelId="{0B600108-2F83-42E3-91ED-28391CFCA16C}" type="pres">
      <dgm:prSet presAssocID="{B83EDD40-6E83-455E-825B-089B309D5D39}" presName="parentLin" presStyleCnt="0"/>
      <dgm:spPr/>
    </dgm:pt>
    <dgm:pt modelId="{F88ED559-4FBF-4D92-9456-FF4FCCD22E03}" type="pres">
      <dgm:prSet presAssocID="{B83EDD40-6E83-455E-825B-089B309D5D39}" presName="parentLeftMargin" presStyleLbl="node1" presStyleIdx="0" presStyleCnt="6"/>
      <dgm:spPr/>
    </dgm:pt>
    <dgm:pt modelId="{4017D0BC-B9C4-4F8B-8A61-F2DBCCD9D64E}" type="pres">
      <dgm:prSet presAssocID="{B83EDD40-6E83-455E-825B-089B309D5D39}" presName="parentText" presStyleLbl="node1" presStyleIdx="1" presStyleCnt="6">
        <dgm:presLayoutVars>
          <dgm:chMax val="0"/>
          <dgm:bulletEnabled val="1"/>
        </dgm:presLayoutVars>
      </dgm:prSet>
      <dgm:spPr/>
    </dgm:pt>
    <dgm:pt modelId="{585069A1-05D9-4930-A8BC-DB0A327DCE0A}" type="pres">
      <dgm:prSet presAssocID="{B83EDD40-6E83-455E-825B-089B309D5D39}" presName="negativeSpace" presStyleCnt="0"/>
      <dgm:spPr/>
    </dgm:pt>
    <dgm:pt modelId="{5924BB0A-05C7-4913-8AD4-B8E4BF386038}" type="pres">
      <dgm:prSet presAssocID="{B83EDD40-6E83-455E-825B-089B309D5D39}" presName="childText" presStyleLbl="conFgAcc1" presStyleIdx="1" presStyleCnt="6">
        <dgm:presLayoutVars>
          <dgm:bulletEnabled val="1"/>
        </dgm:presLayoutVars>
      </dgm:prSet>
      <dgm:spPr/>
    </dgm:pt>
    <dgm:pt modelId="{652780DF-0626-45CA-8A43-8EE07A9889E7}" type="pres">
      <dgm:prSet presAssocID="{3FAD9845-C97E-4039-AB49-C5B52E825866}" presName="spaceBetweenRectangles" presStyleCnt="0"/>
      <dgm:spPr/>
    </dgm:pt>
    <dgm:pt modelId="{C96E4641-A1CA-4944-AE00-6BAB2C0B1610}" type="pres">
      <dgm:prSet presAssocID="{DD510245-99D4-4930-B3F1-E766AF9C15D7}" presName="parentLin" presStyleCnt="0"/>
      <dgm:spPr/>
    </dgm:pt>
    <dgm:pt modelId="{09B188B3-9CC9-42E6-8922-E4214490AE43}" type="pres">
      <dgm:prSet presAssocID="{DD510245-99D4-4930-B3F1-E766AF9C15D7}" presName="parentLeftMargin" presStyleLbl="node1" presStyleIdx="1" presStyleCnt="6"/>
      <dgm:spPr/>
    </dgm:pt>
    <dgm:pt modelId="{D08114F8-6EEB-491B-94C3-5636B56FA9DA}" type="pres">
      <dgm:prSet presAssocID="{DD510245-99D4-4930-B3F1-E766AF9C15D7}" presName="parentText" presStyleLbl="node1" presStyleIdx="2" presStyleCnt="6" custLinFactNeighborX="-1837" custLinFactNeighborY="-13917">
        <dgm:presLayoutVars>
          <dgm:chMax val="0"/>
          <dgm:bulletEnabled val="1"/>
        </dgm:presLayoutVars>
      </dgm:prSet>
      <dgm:spPr/>
    </dgm:pt>
    <dgm:pt modelId="{5104F339-5E60-4E00-AB54-88EDE919272D}" type="pres">
      <dgm:prSet presAssocID="{DD510245-99D4-4930-B3F1-E766AF9C15D7}" presName="negativeSpace" presStyleCnt="0"/>
      <dgm:spPr/>
    </dgm:pt>
    <dgm:pt modelId="{B1F21512-B7A6-4F5F-890D-4DDFC1A3D75A}" type="pres">
      <dgm:prSet presAssocID="{DD510245-99D4-4930-B3F1-E766AF9C15D7}" presName="childText" presStyleLbl="conFgAcc1" presStyleIdx="2" presStyleCnt="6" custLinFactY="-882" custLinFactNeighborY="-100000">
        <dgm:presLayoutVars>
          <dgm:bulletEnabled val="1"/>
        </dgm:presLayoutVars>
      </dgm:prSet>
      <dgm:spPr/>
    </dgm:pt>
    <dgm:pt modelId="{DF7E7069-1BF9-4397-ADED-24ED7FF99EC2}" type="pres">
      <dgm:prSet presAssocID="{2795CD8B-90AB-4D92-9FAD-DEEBFD6C0ADF}" presName="spaceBetweenRectangles" presStyleCnt="0"/>
      <dgm:spPr/>
    </dgm:pt>
    <dgm:pt modelId="{B8ED663A-3A26-46EB-853E-3757923D79A6}" type="pres">
      <dgm:prSet presAssocID="{583E17A5-D0C5-4881-B122-9CB90B19E936}" presName="parentLin" presStyleCnt="0"/>
      <dgm:spPr/>
    </dgm:pt>
    <dgm:pt modelId="{1EEA0485-EF85-42BB-8B56-8EF6CD38E116}" type="pres">
      <dgm:prSet presAssocID="{583E17A5-D0C5-4881-B122-9CB90B19E936}" presName="parentLeftMargin" presStyleLbl="node1" presStyleIdx="2" presStyleCnt="6"/>
      <dgm:spPr/>
    </dgm:pt>
    <dgm:pt modelId="{47D9320B-3F10-4567-9367-85BE2437D2A7}" type="pres">
      <dgm:prSet presAssocID="{583E17A5-D0C5-4881-B122-9CB90B19E936}" presName="parentText" presStyleLbl="node1" presStyleIdx="3" presStyleCnt="6" custLinFactNeighborX="2205" custLinFactNeighborY="-27964">
        <dgm:presLayoutVars>
          <dgm:chMax val="0"/>
          <dgm:bulletEnabled val="1"/>
        </dgm:presLayoutVars>
      </dgm:prSet>
      <dgm:spPr/>
    </dgm:pt>
    <dgm:pt modelId="{65A9DCD8-046A-4ADE-8219-3411E72A1DE5}" type="pres">
      <dgm:prSet presAssocID="{583E17A5-D0C5-4881-B122-9CB90B19E936}" presName="negativeSpace" presStyleCnt="0"/>
      <dgm:spPr/>
    </dgm:pt>
    <dgm:pt modelId="{D91E1860-40E9-49B8-A780-3C1D1364C75E}" type="pres">
      <dgm:prSet presAssocID="{583E17A5-D0C5-4881-B122-9CB90B19E936}" presName="childText" presStyleLbl="conFgAcc1" presStyleIdx="3" presStyleCnt="6" custLinFactY="-8881" custLinFactNeighborY="-100000">
        <dgm:presLayoutVars>
          <dgm:bulletEnabled val="1"/>
        </dgm:presLayoutVars>
      </dgm:prSet>
      <dgm:spPr/>
    </dgm:pt>
    <dgm:pt modelId="{F067A610-5971-449F-A5FD-17502FEAFE05}" type="pres">
      <dgm:prSet presAssocID="{768D30C6-23F3-4BBC-B6FF-332100C911B6}" presName="spaceBetweenRectangles" presStyleCnt="0"/>
      <dgm:spPr/>
    </dgm:pt>
    <dgm:pt modelId="{C6A2851B-6ACF-4C83-99F2-E4ECAC03D3AC}" type="pres">
      <dgm:prSet presAssocID="{DF5BAE23-313F-4AD7-A501-05DAF8248D72}" presName="parentLin" presStyleCnt="0"/>
      <dgm:spPr/>
    </dgm:pt>
    <dgm:pt modelId="{9CFF793D-E833-4298-A58E-D703B113DD4A}" type="pres">
      <dgm:prSet presAssocID="{DF5BAE23-313F-4AD7-A501-05DAF8248D72}" presName="parentLeftMargin" presStyleLbl="node1" presStyleIdx="3" presStyleCnt="6"/>
      <dgm:spPr/>
    </dgm:pt>
    <dgm:pt modelId="{B2D9BB81-678F-45F9-B307-9A0C339E9D96}" type="pres">
      <dgm:prSet presAssocID="{DF5BAE23-313F-4AD7-A501-05DAF8248D72}" presName="parentText" presStyleLbl="node1" presStyleIdx="4" presStyleCnt="6" custLinFactNeighborX="-5590" custLinFactNeighborY="76952">
        <dgm:presLayoutVars>
          <dgm:chMax val="0"/>
          <dgm:bulletEnabled val="1"/>
        </dgm:presLayoutVars>
      </dgm:prSet>
      <dgm:spPr/>
    </dgm:pt>
    <dgm:pt modelId="{F466F798-8856-45D0-A706-6078647FD520}" type="pres">
      <dgm:prSet presAssocID="{DF5BAE23-313F-4AD7-A501-05DAF8248D72}" presName="negativeSpace" presStyleCnt="0"/>
      <dgm:spPr/>
    </dgm:pt>
    <dgm:pt modelId="{63207876-85A6-419E-B8D8-1E6706F42C15}" type="pres">
      <dgm:prSet presAssocID="{DF5BAE23-313F-4AD7-A501-05DAF8248D72}" presName="childText" presStyleLbl="conFgAcc1" presStyleIdx="4" presStyleCnt="6" custScaleY="109536" custLinFactY="51647" custLinFactNeighborY="100000">
        <dgm:presLayoutVars>
          <dgm:bulletEnabled val="1"/>
        </dgm:presLayoutVars>
      </dgm:prSet>
      <dgm:spPr/>
    </dgm:pt>
    <dgm:pt modelId="{CEDF8ADD-ADEC-485A-88B5-8FEBC782C981}" type="pres">
      <dgm:prSet presAssocID="{B2E8E425-457A-493C-AE5E-F730C62E9288}" presName="spaceBetweenRectangles" presStyleCnt="0"/>
      <dgm:spPr/>
    </dgm:pt>
    <dgm:pt modelId="{A8CE4FB2-FFE8-4956-8C2D-932F7618FDB9}" type="pres">
      <dgm:prSet presAssocID="{2B44C93F-8BC3-4ABA-9F1E-6ACC8D823519}" presName="parentLin" presStyleCnt="0"/>
      <dgm:spPr/>
    </dgm:pt>
    <dgm:pt modelId="{13BD8E85-2C7E-48E7-855B-45BD7451E7C5}" type="pres">
      <dgm:prSet presAssocID="{2B44C93F-8BC3-4ABA-9F1E-6ACC8D823519}" presName="parentLeftMargin" presStyleLbl="node1" presStyleIdx="4" presStyleCnt="6"/>
      <dgm:spPr/>
    </dgm:pt>
    <dgm:pt modelId="{E227EC0A-487D-42BA-9A31-1BEEF3CA4BBF}" type="pres">
      <dgm:prSet presAssocID="{2B44C93F-8BC3-4ABA-9F1E-6ACC8D823519}" presName="parentText" presStyleLbl="node1" presStyleIdx="5" presStyleCnt="6" custLinFactNeighborX="-9633" custLinFactNeighborY="40518">
        <dgm:presLayoutVars>
          <dgm:chMax val="0"/>
          <dgm:bulletEnabled val="1"/>
        </dgm:presLayoutVars>
      </dgm:prSet>
      <dgm:spPr/>
    </dgm:pt>
    <dgm:pt modelId="{80F2C707-55B7-4D3B-89C8-ACA5FC9D58FE}" type="pres">
      <dgm:prSet presAssocID="{2B44C93F-8BC3-4ABA-9F1E-6ACC8D823519}" presName="negativeSpace" presStyleCnt="0"/>
      <dgm:spPr/>
    </dgm:pt>
    <dgm:pt modelId="{749D63EB-AE6E-4E78-BEA4-49A2D1FE7872}" type="pres">
      <dgm:prSet presAssocID="{2B44C93F-8BC3-4ABA-9F1E-6ACC8D823519}" presName="childText" presStyleLbl="conFgAcc1" presStyleIdx="5" presStyleCnt="6" custLinFactY="24048" custLinFactNeighborY="100000">
        <dgm:presLayoutVars>
          <dgm:bulletEnabled val="1"/>
        </dgm:presLayoutVars>
      </dgm:prSet>
      <dgm:spPr/>
    </dgm:pt>
  </dgm:ptLst>
  <dgm:cxnLst>
    <dgm:cxn modelId="{10D1B512-D06E-4831-8C1A-5049C4C7ACFC}" type="presOf" srcId="{36FDE495-5F58-4CDB-B699-5910C2B0280B}" destId="{D91E1860-40E9-49B8-A780-3C1D1364C75E}" srcOrd="0" destOrd="0" presId="urn:microsoft.com/office/officeart/2005/8/layout/list1"/>
    <dgm:cxn modelId="{37F29216-E995-46A4-B6B7-A45AA012CC3A}" type="presOf" srcId="{F173F6A8-7A83-4A9C-A642-2FA346098694}" destId="{D91E1860-40E9-49B8-A780-3C1D1364C75E}" srcOrd="0" destOrd="2" presId="urn:microsoft.com/office/officeart/2005/8/layout/list1"/>
    <dgm:cxn modelId="{036ED619-B15E-4EF5-9A89-326049B72524}" type="presOf" srcId="{567178BC-A57F-42B1-9352-F2D7A02D3825}" destId="{DFC840F7-46E1-4323-9619-CE8D0F0EC6EB}" srcOrd="0" destOrd="0" presId="urn:microsoft.com/office/officeart/2005/8/layout/list1"/>
    <dgm:cxn modelId="{F541171D-0A56-4309-AE7C-BCAEF6F20B8D}" srcId="{567178BC-A57F-42B1-9352-F2D7A02D3825}" destId="{8131F15B-5F22-40CA-A4C3-AD8869BD618B}" srcOrd="0" destOrd="0" parTransId="{3C6E46F7-F66D-4EDD-9931-BFF4E1359110}" sibTransId="{74E7AE24-F6EF-486A-ACE2-E735DED0AF55}"/>
    <dgm:cxn modelId="{F100B228-A532-4E90-8E3C-3696ECCE32F1}" srcId="{567178BC-A57F-42B1-9352-F2D7A02D3825}" destId="{DF5BAE23-313F-4AD7-A501-05DAF8248D72}" srcOrd="4" destOrd="0" parTransId="{68006EC6-A7A4-4C3F-8F44-F1DCB5CE2F94}" sibTransId="{B2E8E425-457A-493C-AE5E-F730C62E9288}"/>
    <dgm:cxn modelId="{2756BD38-214C-44C2-8343-E9977AB7D222}" type="presOf" srcId="{DD510245-99D4-4930-B3F1-E766AF9C15D7}" destId="{09B188B3-9CC9-42E6-8922-E4214490AE43}" srcOrd="0" destOrd="0" presId="urn:microsoft.com/office/officeart/2005/8/layout/list1"/>
    <dgm:cxn modelId="{8BD3303C-D6B3-49B1-9BAC-86E562C93349}" type="presOf" srcId="{2B44C93F-8BC3-4ABA-9F1E-6ACC8D823519}" destId="{13BD8E85-2C7E-48E7-855B-45BD7451E7C5}" srcOrd="0" destOrd="0" presId="urn:microsoft.com/office/officeart/2005/8/layout/list1"/>
    <dgm:cxn modelId="{745B1C5B-5D5B-48B4-BE50-6FC95105B2CC}" srcId="{583E17A5-D0C5-4881-B122-9CB90B19E936}" destId="{36FDE495-5F58-4CDB-B699-5910C2B0280B}" srcOrd="0" destOrd="0" parTransId="{62DD7064-E33E-450C-9A09-B8B119F8C585}" sibTransId="{D0D6CF6E-03B1-4236-87AC-5226C254A865}"/>
    <dgm:cxn modelId="{AB80505D-7CE0-4D72-A51C-FCCC8045E370}" srcId="{567178BC-A57F-42B1-9352-F2D7A02D3825}" destId="{583E17A5-D0C5-4881-B122-9CB90B19E936}" srcOrd="3" destOrd="0" parTransId="{708673BD-6636-4B0B-8892-A115D43F2F9B}" sibTransId="{768D30C6-23F3-4BBC-B6FF-332100C911B6}"/>
    <dgm:cxn modelId="{61011042-72AE-4D81-B138-06A756FADAAD}" type="presOf" srcId="{583E17A5-D0C5-4881-B122-9CB90B19E936}" destId="{1EEA0485-EF85-42BB-8B56-8EF6CD38E116}" srcOrd="0" destOrd="0" presId="urn:microsoft.com/office/officeart/2005/8/layout/list1"/>
    <dgm:cxn modelId="{AC15D565-DACB-4691-9C40-F4782276FB1B}" srcId="{567178BC-A57F-42B1-9352-F2D7A02D3825}" destId="{DD510245-99D4-4930-B3F1-E766AF9C15D7}" srcOrd="2" destOrd="0" parTransId="{1EF59260-8DE6-422C-AADE-CAC1D965A719}" sibTransId="{2795CD8B-90AB-4D92-9FAD-DEEBFD6C0ADF}"/>
    <dgm:cxn modelId="{1B3B0F68-A904-48D0-A510-93E8B21354CA}" type="presOf" srcId="{094EEF94-7051-4DFD-AC34-E1E73F2EA0B2}" destId="{D91E1860-40E9-49B8-A780-3C1D1364C75E}" srcOrd="0" destOrd="1" presId="urn:microsoft.com/office/officeart/2005/8/layout/list1"/>
    <dgm:cxn modelId="{66127348-D9E5-4976-A3D1-EF1B2447E45C}" type="presOf" srcId="{B83EDD40-6E83-455E-825B-089B309D5D39}" destId="{4017D0BC-B9C4-4F8B-8A61-F2DBCCD9D64E}" srcOrd="1" destOrd="0" presId="urn:microsoft.com/office/officeart/2005/8/layout/list1"/>
    <dgm:cxn modelId="{2078796D-62EF-47BF-BA18-C50D5AD95554}" srcId="{583E17A5-D0C5-4881-B122-9CB90B19E936}" destId="{094EEF94-7051-4DFD-AC34-E1E73F2EA0B2}" srcOrd="1" destOrd="0" parTransId="{DF253BFD-6722-41B4-804E-EC3FBB688B0D}" sibTransId="{184D513E-7298-4C35-BD52-972152ED09FC}"/>
    <dgm:cxn modelId="{E454377C-5409-45DB-AFB1-6D9DD1F063D5}" srcId="{583E17A5-D0C5-4881-B122-9CB90B19E936}" destId="{F173F6A8-7A83-4A9C-A642-2FA346098694}" srcOrd="2" destOrd="0" parTransId="{8AAA6229-884C-42FA-AA17-196FA828449D}" sibTransId="{1181DE46-F3EE-42FC-8067-154B6455E9D6}"/>
    <dgm:cxn modelId="{EA35B47D-E836-4255-A32F-C1CE38464DE7}" type="presOf" srcId="{DF5BAE23-313F-4AD7-A501-05DAF8248D72}" destId="{9CFF793D-E833-4298-A58E-D703B113DD4A}" srcOrd="0" destOrd="0" presId="urn:microsoft.com/office/officeart/2005/8/layout/list1"/>
    <dgm:cxn modelId="{3E311182-4F2A-44D9-926F-F7C6E78001FB}" type="presOf" srcId="{8131F15B-5F22-40CA-A4C3-AD8869BD618B}" destId="{99F2919F-AF1D-4C77-B610-BCB5B18766A9}" srcOrd="0" destOrd="0" presId="urn:microsoft.com/office/officeart/2005/8/layout/list1"/>
    <dgm:cxn modelId="{57612292-BDEE-4251-9AB2-9B05CB8BAECE}" type="presOf" srcId="{DF5BAE23-313F-4AD7-A501-05DAF8248D72}" destId="{B2D9BB81-678F-45F9-B307-9A0C339E9D96}" srcOrd="1" destOrd="0" presId="urn:microsoft.com/office/officeart/2005/8/layout/list1"/>
    <dgm:cxn modelId="{B9721EA7-FDE0-409F-942D-84D97DDEEE5D}" srcId="{567178BC-A57F-42B1-9352-F2D7A02D3825}" destId="{2B44C93F-8BC3-4ABA-9F1E-6ACC8D823519}" srcOrd="5" destOrd="0" parTransId="{0CC2F3BA-32C3-4986-AA77-E546F2F7EA63}" sibTransId="{E822EDEB-A3A2-41C3-8918-3748625F1A3E}"/>
    <dgm:cxn modelId="{F12621A8-591F-4EB6-87C2-4EE9D189EAC3}" type="presOf" srcId="{8131F15B-5F22-40CA-A4C3-AD8869BD618B}" destId="{43D68149-3A83-435A-929B-4D7A41206120}" srcOrd="1" destOrd="0" presId="urn:microsoft.com/office/officeart/2005/8/layout/list1"/>
    <dgm:cxn modelId="{4D2EF4AA-CA5C-4B6C-957C-15182B505F76}" type="presOf" srcId="{DD510245-99D4-4930-B3F1-E766AF9C15D7}" destId="{D08114F8-6EEB-491B-94C3-5636B56FA9DA}" srcOrd="1" destOrd="0" presId="urn:microsoft.com/office/officeart/2005/8/layout/list1"/>
    <dgm:cxn modelId="{2A429DCB-969B-4C8C-8792-907DEC3DF0C9}" srcId="{567178BC-A57F-42B1-9352-F2D7A02D3825}" destId="{B83EDD40-6E83-455E-825B-089B309D5D39}" srcOrd="1" destOrd="0" parTransId="{C5815F49-140B-4D47-B618-DF6E73FE1E19}" sibTransId="{3FAD9845-C97E-4039-AB49-C5B52E825866}"/>
    <dgm:cxn modelId="{35E758CC-97A0-4A5C-839E-EE3B36C078A5}" type="presOf" srcId="{583E17A5-D0C5-4881-B122-9CB90B19E936}" destId="{47D9320B-3F10-4567-9367-85BE2437D2A7}" srcOrd="1" destOrd="0" presId="urn:microsoft.com/office/officeart/2005/8/layout/list1"/>
    <dgm:cxn modelId="{3806BAD8-2EAA-4B4A-A0F6-A4F12EBD9567}" type="presOf" srcId="{2B44C93F-8BC3-4ABA-9F1E-6ACC8D823519}" destId="{E227EC0A-487D-42BA-9A31-1BEEF3CA4BBF}" srcOrd="1" destOrd="0" presId="urn:microsoft.com/office/officeart/2005/8/layout/list1"/>
    <dgm:cxn modelId="{C9B017EB-4F82-42B6-AD75-857C4B22D2E2}" type="presOf" srcId="{B83EDD40-6E83-455E-825B-089B309D5D39}" destId="{F88ED559-4FBF-4D92-9456-FF4FCCD22E03}" srcOrd="0" destOrd="0" presId="urn:microsoft.com/office/officeart/2005/8/layout/list1"/>
    <dgm:cxn modelId="{546C5564-9945-4301-B898-FB879D46CBFF}" type="presParOf" srcId="{DFC840F7-46E1-4323-9619-CE8D0F0EC6EB}" destId="{D27BE5D4-2227-4BAB-B8FA-A9EEC89138EE}" srcOrd="0" destOrd="0" presId="urn:microsoft.com/office/officeart/2005/8/layout/list1"/>
    <dgm:cxn modelId="{290C11F0-82C2-49E1-A021-B12BF551D7ED}" type="presParOf" srcId="{D27BE5D4-2227-4BAB-B8FA-A9EEC89138EE}" destId="{99F2919F-AF1D-4C77-B610-BCB5B18766A9}" srcOrd="0" destOrd="0" presId="urn:microsoft.com/office/officeart/2005/8/layout/list1"/>
    <dgm:cxn modelId="{A9857CEA-F276-4D22-A487-899D95D134F4}" type="presParOf" srcId="{D27BE5D4-2227-4BAB-B8FA-A9EEC89138EE}" destId="{43D68149-3A83-435A-929B-4D7A41206120}" srcOrd="1" destOrd="0" presId="urn:microsoft.com/office/officeart/2005/8/layout/list1"/>
    <dgm:cxn modelId="{DD68DAEF-E532-451B-AA9B-C596845E2B50}" type="presParOf" srcId="{DFC840F7-46E1-4323-9619-CE8D0F0EC6EB}" destId="{FF5121BC-18D2-423E-BF5E-79C64A7AAAD4}" srcOrd="1" destOrd="0" presId="urn:microsoft.com/office/officeart/2005/8/layout/list1"/>
    <dgm:cxn modelId="{D1FC2DAF-95C8-435F-B552-C036AD45A929}" type="presParOf" srcId="{DFC840F7-46E1-4323-9619-CE8D0F0EC6EB}" destId="{50880F9B-EAE5-4A1C-B5E5-CB6ED937DB46}" srcOrd="2" destOrd="0" presId="urn:microsoft.com/office/officeart/2005/8/layout/list1"/>
    <dgm:cxn modelId="{95BDC976-8CAC-4A0C-9743-1A2239430A72}" type="presParOf" srcId="{DFC840F7-46E1-4323-9619-CE8D0F0EC6EB}" destId="{C4B91DC4-24C3-4E87-81E1-16F8EA654809}" srcOrd="3" destOrd="0" presId="urn:microsoft.com/office/officeart/2005/8/layout/list1"/>
    <dgm:cxn modelId="{E1E5D9CF-B7D7-47E4-ABB9-1810EC5DC46A}" type="presParOf" srcId="{DFC840F7-46E1-4323-9619-CE8D0F0EC6EB}" destId="{0B600108-2F83-42E3-91ED-28391CFCA16C}" srcOrd="4" destOrd="0" presId="urn:microsoft.com/office/officeart/2005/8/layout/list1"/>
    <dgm:cxn modelId="{3F2904B4-EF00-488F-9753-363A8112E2DD}" type="presParOf" srcId="{0B600108-2F83-42E3-91ED-28391CFCA16C}" destId="{F88ED559-4FBF-4D92-9456-FF4FCCD22E03}" srcOrd="0" destOrd="0" presId="urn:microsoft.com/office/officeart/2005/8/layout/list1"/>
    <dgm:cxn modelId="{276B0085-2D08-48B8-BD0F-D2E1FCD57368}" type="presParOf" srcId="{0B600108-2F83-42E3-91ED-28391CFCA16C}" destId="{4017D0BC-B9C4-4F8B-8A61-F2DBCCD9D64E}" srcOrd="1" destOrd="0" presId="urn:microsoft.com/office/officeart/2005/8/layout/list1"/>
    <dgm:cxn modelId="{300EE1CF-08C0-42BC-A582-76F99ED5D19F}" type="presParOf" srcId="{DFC840F7-46E1-4323-9619-CE8D0F0EC6EB}" destId="{585069A1-05D9-4930-A8BC-DB0A327DCE0A}" srcOrd="5" destOrd="0" presId="urn:microsoft.com/office/officeart/2005/8/layout/list1"/>
    <dgm:cxn modelId="{32730DBF-461F-41B2-8282-D697E6FCCF23}" type="presParOf" srcId="{DFC840F7-46E1-4323-9619-CE8D0F0EC6EB}" destId="{5924BB0A-05C7-4913-8AD4-B8E4BF386038}" srcOrd="6" destOrd="0" presId="urn:microsoft.com/office/officeart/2005/8/layout/list1"/>
    <dgm:cxn modelId="{B1FE9C52-2FA4-454D-8EE3-D91CA1B159D6}" type="presParOf" srcId="{DFC840F7-46E1-4323-9619-CE8D0F0EC6EB}" destId="{652780DF-0626-45CA-8A43-8EE07A9889E7}" srcOrd="7" destOrd="0" presId="urn:microsoft.com/office/officeart/2005/8/layout/list1"/>
    <dgm:cxn modelId="{CF1DEBA2-E33D-4551-8161-8489198291C7}" type="presParOf" srcId="{DFC840F7-46E1-4323-9619-CE8D0F0EC6EB}" destId="{C96E4641-A1CA-4944-AE00-6BAB2C0B1610}" srcOrd="8" destOrd="0" presId="urn:microsoft.com/office/officeart/2005/8/layout/list1"/>
    <dgm:cxn modelId="{E264D4CA-52C3-46DA-B49F-0A209B0CCCF6}" type="presParOf" srcId="{C96E4641-A1CA-4944-AE00-6BAB2C0B1610}" destId="{09B188B3-9CC9-42E6-8922-E4214490AE43}" srcOrd="0" destOrd="0" presId="urn:microsoft.com/office/officeart/2005/8/layout/list1"/>
    <dgm:cxn modelId="{CDFD7A17-8EEE-4BD4-BD68-B0CD0CDC64CA}" type="presParOf" srcId="{C96E4641-A1CA-4944-AE00-6BAB2C0B1610}" destId="{D08114F8-6EEB-491B-94C3-5636B56FA9DA}" srcOrd="1" destOrd="0" presId="urn:microsoft.com/office/officeart/2005/8/layout/list1"/>
    <dgm:cxn modelId="{0AE50DF9-8879-45B2-9BEC-D9B6B720C0F2}" type="presParOf" srcId="{DFC840F7-46E1-4323-9619-CE8D0F0EC6EB}" destId="{5104F339-5E60-4E00-AB54-88EDE919272D}" srcOrd="9" destOrd="0" presId="urn:microsoft.com/office/officeart/2005/8/layout/list1"/>
    <dgm:cxn modelId="{8B58F0D3-616A-421A-AE67-1D0B05F80442}" type="presParOf" srcId="{DFC840F7-46E1-4323-9619-CE8D0F0EC6EB}" destId="{B1F21512-B7A6-4F5F-890D-4DDFC1A3D75A}" srcOrd="10" destOrd="0" presId="urn:microsoft.com/office/officeart/2005/8/layout/list1"/>
    <dgm:cxn modelId="{37DF600E-CE7A-4430-BFDF-AEC5AC5E2296}" type="presParOf" srcId="{DFC840F7-46E1-4323-9619-CE8D0F0EC6EB}" destId="{DF7E7069-1BF9-4397-ADED-24ED7FF99EC2}" srcOrd="11" destOrd="0" presId="urn:microsoft.com/office/officeart/2005/8/layout/list1"/>
    <dgm:cxn modelId="{98286FF9-D440-4745-A76E-6A7F01DF3548}" type="presParOf" srcId="{DFC840F7-46E1-4323-9619-CE8D0F0EC6EB}" destId="{B8ED663A-3A26-46EB-853E-3757923D79A6}" srcOrd="12" destOrd="0" presId="urn:microsoft.com/office/officeart/2005/8/layout/list1"/>
    <dgm:cxn modelId="{ACD062C5-FC63-43B7-9719-FE412C0558AF}" type="presParOf" srcId="{B8ED663A-3A26-46EB-853E-3757923D79A6}" destId="{1EEA0485-EF85-42BB-8B56-8EF6CD38E116}" srcOrd="0" destOrd="0" presId="urn:microsoft.com/office/officeart/2005/8/layout/list1"/>
    <dgm:cxn modelId="{12356E83-4064-4044-BCE1-0F847363AA83}" type="presParOf" srcId="{B8ED663A-3A26-46EB-853E-3757923D79A6}" destId="{47D9320B-3F10-4567-9367-85BE2437D2A7}" srcOrd="1" destOrd="0" presId="urn:microsoft.com/office/officeart/2005/8/layout/list1"/>
    <dgm:cxn modelId="{4E779E6C-4DB2-4256-BA19-489709B11164}" type="presParOf" srcId="{DFC840F7-46E1-4323-9619-CE8D0F0EC6EB}" destId="{65A9DCD8-046A-4ADE-8219-3411E72A1DE5}" srcOrd="13" destOrd="0" presId="urn:microsoft.com/office/officeart/2005/8/layout/list1"/>
    <dgm:cxn modelId="{A4F1C2A4-958D-4869-A8B6-8B34364EBDCE}" type="presParOf" srcId="{DFC840F7-46E1-4323-9619-CE8D0F0EC6EB}" destId="{D91E1860-40E9-49B8-A780-3C1D1364C75E}" srcOrd="14" destOrd="0" presId="urn:microsoft.com/office/officeart/2005/8/layout/list1"/>
    <dgm:cxn modelId="{E1A9F03C-7CB3-4FE8-832E-C47653410152}" type="presParOf" srcId="{DFC840F7-46E1-4323-9619-CE8D0F0EC6EB}" destId="{F067A610-5971-449F-A5FD-17502FEAFE05}" srcOrd="15" destOrd="0" presId="urn:microsoft.com/office/officeart/2005/8/layout/list1"/>
    <dgm:cxn modelId="{0810C6E2-20A7-4A7F-8715-CCFC598A3699}" type="presParOf" srcId="{DFC840F7-46E1-4323-9619-CE8D0F0EC6EB}" destId="{C6A2851B-6ACF-4C83-99F2-E4ECAC03D3AC}" srcOrd="16" destOrd="0" presId="urn:microsoft.com/office/officeart/2005/8/layout/list1"/>
    <dgm:cxn modelId="{1A78CA91-9A4B-49CC-94D9-39FEB7EFF9AA}" type="presParOf" srcId="{C6A2851B-6ACF-4C83-99F2-E4ECAC03D3AC}" destId="{9CFF793D-E833-4298-A58E-D703B113DD4A}" srcOrd="0" destOrd="0" presId="urn:microsoft.com/office/officeart/2005/8/layout/list1"/>
    <dgm:cxn modelId="{0B56033C-7CAD-4780-AC0E-D0ADF6C91533}" type="presParOf" srcId="{C6A2851B-6ACF-4C83-99F2-E4ECAC03D3AC}" destId="{B2D9BB81-678F-45F9-B307-9A0C339E9D96}" srcOrd="1" destOrd="0" presId="urn:microsoft.com/office/officeart/2005/8/layout/list1"/>
    <dgm:cxn modelId="{AF715B46-E1E3-4DE5-BC99-7BCCE569A3C9}" type="presParOf" srcId="{DFC840F7-46E1-4323-9619-CE8D0F0EC6EB}" destId="{F466F798-8856-45D0-A706-6078647FD520}" srcOrd="17" destOrd="0" presId="urn:microsoft.com/office/officeart/2005/8/layout/list1"/>
    <dgm:cxn modelId="{868A12D8-CAF5-4691-AF5A-0F02FB7306D5}" type="presParOf" srcId="{DFC840F7-46E1-4323-9619-CE8D0F0EC6EB}" destId="{63207876-85A6-419E-B8D8-1E6706F42C15}" srcOrd="18" destOrd="0" presId="urn:microsoft.com/office/officeart/2005/8/layout/list1"/>
    <dgm:cxn modelId="{3D7B6DE0-A4E9-4FBF-9DD4-029DF4A98372}" type="presParOf" srcId="{DFC840F7-46E1-4323-9619-CE8D0F0EC6EB}" destId="{CEDF8ADD-ADEC-485A-88B5-8FEBC782C981}" srcOrd="19" destOrd="0" presId="urn:microsoft.com/office/officeart/2005/8/layout/list1"/>
    <dgm:cxn modelId="{049B035F-812B-4829-B402-A94673AC6EDF}" type="presParOf" srcId="{DFC840F7-46E1-4323-9619-CE8D0F0EC6EB}" destId="{A8CE4FB2-FFE8-4956-8C2D-932F7618FDB9}" srcOrd="20" destOrd="0" presId="urn:microsoft.com/office/officeart/2005/8/layout/list1"/>
    <dgm:cxn modelId="{DA4A9550-B780-47A9-A470-3F2FE430939F}" type="presParOf" srcId="{A8CE4FB2-FFE8-4956-8C2D-932F7618FDB9}" destId="{13BD8E85-2C7E-48E7-855B-45BD7451E7C5}" srcOrd="0" destOrd="0" presId="urn:microsoft.com/office/officeart/2005/8/layout/list1"/>
    <dgm:cxn modelId="{4D0896CF-B694-45C0-A7FE-AF661702789C}" type="presParOf" srcId="{A8CE4FB2-FFE8-4956-8C2D-932F7618FDB9}" destId="{E227EC0A-487D-42BA-9A31-1BEEF3CA4BBF}" srcOrd="1" destOrd="0" presId="urn:microsoft.com/office/officeart/2005/8/layout/list1"/>
    <dgm:cxn modelId="{B9D75EE8-ABBF-4709-BA1F-D75D58784447}" type="presParOf" srcId="{DFC840F7-46E1-4323-9619-CE8D0F0EC6EB}" destId="{80F2C707-55B7-4D3B-89C8-ACA5FC9D58FE}" srcOrd="21" destOrd="0" presId="urn:microsoft.com/office/officeart/2005/8/layout/list1"/>
    <dgm:cxn modelId="{B2FD8743-DF40-41A8-91EE-2FE94AEED0E0}" type="presParOf" srcId="{DFC840F7-46E1-4323-9619-CE8D0F0EC6EB}" destId="{749D63EB-AE6E-4E78-BEA4-49A2D1FE787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18AB4-9D92-4567-95BD-DEB0EE485F9B}"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558083A1-95D9-4992-8CF4-DA5DF86447DF}">
      <dgm:prSet/>
      <dgm:spPr/>
      <dgm:t>
        <a:bodyPr/>
        <a:lstStyle/>
        <a:p>
          <a:r>
            <a:rPr lang="en-US"/>
            <a:t>How are you identifying your patients?</a:t>
          </a:r>
        </a:p>
      </dgm:t>
    </dgm:pt>
    <dgm:pt modelId="{15DE045F-0CB9-4D23-B319-4B48145E669C}" type="parTrans" cxnId="{50795DA0-96E8-43B4-A8FA-DAB9344A676F}">
      <dgm:prSet/>
      <dgm:spPr/>
      <dgm:t>
        <a:bodyPr/>
        <a:lstStyle/>
        <a:p>
          <a:endParaRPr lang="en-US"/>
        </a:p>
      </dgm:t>
    </dgm:pt>
    <dgm:pt modelId="{648689FF-6C50-41AD-A623-B998E507D1CB}" type="sibTrans" cxnId="{50795DA0-96E8-43B4-A8FA-DAB9344A676F}">
      <dgm:prSet/>
      <dgm:spPr/>
      <dgm:t>
        <a:bodyPr/>
        <a:lstStyle/>
        <a:p>
          <a:endParaRPr lang="en-US"/>
        </a:p>
      </dgm:t>
    </dgm:pt>
    <dgm:pt modelId="{880A9725-840B-4ECE-B58F-45561F504C47}">
      <dgm:prSet/>
      <dgm:spPr/>
      <dgm:t>
        <a:bodyPr/>
        <a:lstStyle/>
        <a:p>
          <a:r>
            <a:rPr lang="en-US"/>
            <a:t>Primary review is often done by the Trauma Program Manager or PI nurse</a:t>
          </a:r>
        </a:p>
      </dgm:t>
    </dgm:pt>
    <dgm:pt modelId="{081C480B-2D51-4118-A653-E81E13DF0F29}" type="parTrans" cxnId="{B6BEBF00-C506-46A7-A45B-65E79DB4ED2E}">
      <dgm:prSet/>
      <dgm:spPr/>
      <dgm:t>
        <a:bodyPr/>
        <a:lstStyle/>
        <a:p>
          <a:endParaRPr lang="en-US"/>
        </a:p>
      </dgm:t>
    </dgm:pt>
    <dgm:pt modelId="{C2D56779-19AD-4397-BE9B-F6B051B257D9}" type="sibTrans" cxnId="{B6BEBF00-C506-46A7-A45B-65E79DB4ED2E}">
      <dgm:prSet/>
      <dgm:spPr/>
      <dgm:t>
        <a:bodyPr/>
        <a:lstStyle/>
        <a:p>
          <a:endParaRPr lang="en-US"/>
        </a:p>
      </dgm:t>
    </dgm:pt>
    <dgm:pt modelId="{F41175B8-90E7-404F-AEB1-EB36097DDB24}">
      <dgm:prSet/>
      <dgm:spPr/>
      <dgm:t>
        <a:bodyPr/>
        <a:lstStyle/>
        <a:p>
          <a:r>
            <a:rPr lang="en-US"/>
            <a:t>Have a process to look at every patient</a:t>
          </a:r>
        </a:p>
      </dgm:t>
    </dgm:pt>
    <dgm:pt modelId="{7BAF84B9-52B6-4117-AD2E-392A96E6A528}" type="parTrans" cxnId="{499687F5-86D7-4A5C-9FF0-0AF70B375A4C}">
      <dgm:prSet/>
      <dgm:spPr/>
      <dgm:t>
        <a:bodyPr/>
        <a:lstStyle/>
        <a:p>
          <a:endParaRPr lang="en-US"/>
        </a:p>
      </dgm:t>
    </dgm:pt>
    <dgm:pt modelId="{1F2B35D8-6FE4-4CEF-A5D0-CF191D49C7CE}" type="sibTrans" cxnId="{499687F5-86D7-4A5C-9FF0-0AF70B375A4C}">
      <dgm:prSet/>
      <dgm:spPr/>
      <dgm:t>
        <a:bodyPr/>
        <a:lstStyle/>
        <a:p>
          <a:endParaRPr lang="en-US"/>
        </a:p>
      </dgm:t>
    </dgm:pt>
    <dgm:pt modelId="{AB818D07-77D7-4F16-92AB-A2327C02A7FA}">
      <dgm:prSet/>
      <dgm:spPr/>
      <dgm:t>
        <a:bodyPr/>
        <a:lstStyle/>
        <a:p>
          <a:r>
            <a:rPr lang="en-US"/>
            <a:t>Utilize Audit Filters determined by your organization </a:t>
          </a:r>
        </a:p>
      </dgm:t>
    </dgm:pt>
    <dgm:pt modelId="{9F8FE39A-3A08-4D60-826E-68C31EF52AAB}" type="parTrans" cxnId="{40397FFD-5B51-43BB-AA0D-154AEADD676F}">
      <dgm:prSet/>
      <dgm:spPr/>
      <dgm:t>
        <a:bodyPr/>
        <a:lstStyle/>
        <a:p>
          <a:endParaRPr lang="en-US"/>
        </a:p>
      </dgm:t>
    </dgm:pt>
    <dgm:pt modelId="{C577AC9C-7666-4C5D-8886-C34A6D6EC418}" type="sibTrans" cxnId="{40397FFD-5B51-43BB-AA0D-154AEADD676F}">
      <dgm:prSet/>
      <dgm:spPr/>
      <dgm:t>
        <a:bodyPr/>
        <a:lstStyle/>
        <a:p>
          <a:endParaRPr lang="en-US"/>
        </a:p>
      </dgm:t>
    </dgm:pt>
    <dgm:pt modelId="{8AA2D17D-E730-4859-9ACB-2338A7DACA4D}">
      <dgm:prSet/>
      <dgm:spPr/>
      <dgm:t>
        <a:bodyPr/>
        <a:lstStyle/>
        <a:p>
          <a:r>
            <a:rPr lang="en-US"/>
            <a:t>Review should be concurrent, can be retrospective, but be timely</a:t>
          </a:r>
        </a:p>
      </dgm:t>
    </dgm:pt>
    <dgm:pt modelId="{52490A7F-B561-4CFC-BCB5-706942C51D8B}" type="parTrans" cxnId="{9A8B51BB-E9E8-43C0-819F-1F9596AD2559}">
      <dgm:prSet/>
      <dgm:spPr/>
      <dgm:t>
        <a:bodyPr/>
        <a:lstStyle/>
        <a:p>
          <a:endParaRPr lang="en-US"/>
        </a:p>
      </dgm:t>
    </dgm:pt>
    <dgm:pt modelId="{737ED6E4-5F1B-48FB-B437-82CE48ABC474}" type="sibTrans" cxnId="{9A8B51BB-E9E8-43C0-819F-1F9596AD2559}">
      <dgm:prSet/>
      <dgm:spPr/>
      <dgm:t>
        <a:bodyPr/>
        <a:lstStyle/>
        <a:p>
          <a:endParaRPr lang="en-US"/>
        </a:p>
      </dgm:t>
    </dgm:pt>
    <dgm:pt modelId="{DD46AC30-AC42-4F62-A3D3-B5D9619217C4}">
      <dgm:prSet/>
      <dgm:spPr/>
      <dgm:t>
        <a:bodyPr/>
        <a:lstStyle/>
        <a:p>
          <a:r>
            <a:rPr lang="en-US"/>
            <a:t>Filters can be closed at this level</a:t>
          </a:r>
        </a:p>
      </dgm:t>
    </dgm:pt>
    <dgm:pt modelId="{ED83706A-C2EB-41EA-9732-50A8F6A1B840}" type="parTrans" cxnId="{80D902DE-5747-4475-80F2-911705AD126C}">
      <dgm:prSet/>
      <dgm:spPr/>
      <dgm:t>
        <a:bodyPr/>
        <a:lstStyle/>
        <a:p>
          <a:endParaRPr lang="en-US"/>
        </a:p>
      </dgm:t>
    </dgm:pt>
    <dgm:pt modelId="{D740ABE4-3F86-41E3-B1D8-AC551C50489F}" type="sibTrans" cxnId="{80D902DE-5747-4475-80F2-911705AD126C}">
      <dgm:prSet/>
      <dgm:spPr/>
      <dgm:t>
        <a:bodyPr/>
        <a:lstStyle/>
        <a:p>
          <a:endParaRPr lang="en-US"/>
        </a:p>
      </dgm:t>
    </dgm:pt>
    <dgm:pt modelId="{E11E4299-FCF3-41AB-A0BB-1E7FCE9976EB}" type="pres">
      <dgm:prSet presAssocID="{D1418AB4-9D92-4567-95BD-DEB0EE485F9B}" presName="diagram" presStyleCnt="0">
        <dgm:presLayoutVars>
          <dgm:dir/>
          <dgm:resizeHandles val="exact"/>
        </dgm:presLayoutVars>
      </dgm:prSet>
      <dgm:spPr/>
    </dgm:pt>
    <dgm:pt modelId="{51EB1609-D3FD-4BF2-A373-15EBA1E26E0C}" type="pres">
      <dgm:prSet presAssocID="{558083A1-95D9-4992-8CF4-DA5DF86447DF}" presName="node" presStyleLbl="node1" presStyleIdx="0" presStyleCnt="6">
        <dgm:presLayoutVars>
          <dgm:bulletEnabled val="1"/>
        </dgm:presLayoutVars>
      </dgm:prSet>
      <dgm:spPr/>
    </dgm:pt>
    <dgm:pt modelId="{39B3AB7E-E566-4A62-AC25-E7BD96E6C0DD}" type="pres">
      <dgm:prSet presAssocID="{648689FF-6C50-41AD-A623-B998E507D1CB}" presName="sibTrans" presStyleCnt="0"/>
      <dgm:spPr/>
    </dgm:pt>
    <dgm:pt modelId="{03FC0520-5557-4936-83ED-0FCA9E8DD530}" type="pres">
      <dgm:prSet presAssocID="{880A9725-840B-4ECE-B58F-45561F504C47}" presName="node" presStyleLbl="node1" presStyleIdx="1" presStyleCnt="6">
        <dgm:presLayoutVars>
          <dgm:bulletEnabled val="1"/>
        </dgm:presLayoutVars>
      </dgm:prSet>
      <dgm:spPr/>
    </dgm:pt>
    <dgm:pt modelId="{4B21F5AB-6E80-4386-935C-ED3D320D463C}" type="pres">
      <dgm:prSet presAssocID="{C2D56779-19AD-4397-BE9B-F6B051B257D9}" presName="sibTrans" presStyleCnt="0"/>
      <dgm:spPr/>
    </dgm:pt>
    <dgm:pt modelId="{72AE47D5-E8FD-4AFA-BB51-1C093EA5550A}" type="pres">
      <dgm:prSet presAssocID="{F41175B8-90E7-404F-AEB1-EB36097DDB24}" presName="node" presStyleLbl="node1" presStyleIdx="2" presStyleCnt="6">
        <dgm:presLayoutVars>
          <dgm:bulletEnabled val="1"/>
        </dgm:presLayoutVars>
      </dgm:prSet>
      <dgm:spPr/>
    </dgm:pt>
    <dgm:pt modelId="{EEBF564D-A685-4EF8-AE4E-2893FCFE2F13}" type="pres">
      <dgm:prSet presAssocID="{1F2B35D8-6FE4-4CEF-A5D0-CF191D49C7CE}" presName="sibTrans" presStyleCnt="0"/>
      <dgm:spPr/>
    </dgm:pt>
    <dgm:pt modelId="{AB7E214F-D144-4BC3-8B4A-769DBD9585D4}" type="pres">
      <dgm:prSet presAssocID="{AB818D07-77D7-4F16-92AB-A2327C02A7FA}" presName="node" presStyleLbl="node1" presStyleIdx="3" presStyleCnt="6">
        <dgm:presLayoutVars>
          <dgm:bulletEnabled val="1"/>
        </dgm:presLayoutVars>
      </dgm:prSet>
      <dgm:spPr/>
    </dgm:pt>
    <dgm:pt modelId="{A1369390-9B4C-47B4-9383-3134525E9F83}" type="pres">
      <dgm:prSet presAssocID="{C577AC9C-7666-4C5D-8886-C34A6D6EC418}" presName="sibTrans" presStyleCnt="0"/>
      <dgm:spPr/>
    </dgm:pt>
    <dgm:pt modelId="{0C30DFEF-75C4-4AED-9662-722481EEBECE}" type="pres">
      <dgm:prSet presAssocID="{8AA2D17D-E730-4859-9ACB-2338A7DACA4D}" presName="node" presStyleLbl="node1" presStyleIdx="4" presStyleCnt="6">
        <dgm:presLayoutVars>
          <dgm:bulletEnabled val="1"/>
        </dgm:presLayoutVars>
      </dgm:prSet>
      <dgm:spPr/>
    </dgm:pt>
    <dgm:pt modelId="{1F92BE11-128D-49EA-8C45-6281B03C02F3}" type="pres">
      <dgm:prSet presAssocID="{737ED6E4-5F1B-48FB-B437-82CE48ABC474}" presName="sibTrans" presStyleCnt="0"/>
      <dgm:spPr/>
    </dgm:pt>
    <dgm:pt modelId="{A44324A5-B0EE-443C-B62A-FBB03939D4E6}" type="pres">
      <dgm:prSet presAssocID="{DD46AC30-AC42-4F62-A3D3-B5D9619217C4}" presName="node" presStyleLbl="node1" presStyleIdx="5" presStyleCnt="6">
        <dgm:presLayoutVars>
          <dgm:bulletEnabled val="1"/>
        </dgm:presLayoutVars>
      </dgm:prSet>
      <dgm:spPr/>
    </dgm:pt>
  </dgm:ptLst>
  <dgm:cxnLst>
    <dgm:cxn modelId="{B6BEBF00-C506-46A7-A45B-65E79DB4ED2E}" srcId="{D1418AB4-9D92-4567-95BD-DEB0EE485F9B}" destId="{880A9725-840B-4ECE-B58F-45561F504C47}" srcOrd="1" destOrd="0" parTransId="{081C480B-2D51-4118-A653-E81E13DF0F29}" sibTransId="{C2D56779-19AD-4397-BE9B-F6B051B257D9}"/>
    <dgm:cxn modelId="{44221F1E-1F96-4A03-AFF8-1E2C7D35CAD6}" type="presOf" srcId="{D1418AB4-9D92-4567-95BD-DEB0EE485F9B}" destId="{E11E4299-FCF3-41AB-A0BB-1E7FCE9976EB}" srcOrd="0" destOrd="0" presId="urn:microsoft.com/office/officeart/2005/8/layout/default"/>
    <dgm:cxn modelId="{EFACCA2F-E746-410A-B6F9-FA7903885D99}" type="presOf" srcId="{880A9725-840B-4ECE-B58F-45561F504C47}" destId="{03FC0520-5557-4936-83ED-0FCA9E8DD530}" srcOrd="0" destOrd="0" presId="urn:microsoft.com/office/officeart/2005/8/layout/default"/>
    <dgm:cxn modelId="{0FE22B36-0BFA-4C92-A937-D036642D609E}" type="presOf" srcId="{558083A1-95D9-4992-8CF4-DA5DF86447DF}" destId="{51EB1609-D3FD-4BF2-A373-15EBA1E26E0C}" srcOrd="0" destOrd="0" presId="urn:microsoft.com/office/officeart/2005/8/layout/default"/>
    <dgm:cxn modelId="{A3A22F92-86D0-46AB-B4D5-C9C1A5B2D4BA}" type="presOf" srcId="{F41175B8-90E7-404F-AEB1-EB36097DDB24}" destId="{72AE47D5-E8FD-4AFA-BB51-1C093EA5550A}" srcOrd="0" destOrd="0" presId="urn:microsoft.com/office/officeart/2005/8/layout/default"/>
    <dgm:cxn modelId="{50795DA0-96E8-43B4-A8FA-DAB9344A676F}" srcId="{D1418AB4-9D92-4567-95BD-DEB0EE485F9B}" destId="{558083A1-95D9-4992-8CF4-DA5DF86447DF}" srcOrd="0" destOrd="0" parTransId="{15DE045F-0CB9-4D23-B319-4B48145E669C}" sibTransId="{648689FF-6C50-41AD-A623-B998E507D1CB}"/>
    <dgm:cxn modelId="{9A8B51BB-E9E8-43C0-819F-1F9596AD2559}" srcId="{D1418AB4-9D92-4567-95BD-DEB0EE485F9B}" destId="{8AA2D17D-E730-4859-9ACB-2338A7DACA4D}" srcOrd="4" destOrd="0" parTransId="{52490A7F-B561-4CFC-BCB5-706942C51D8B}" sibTransId="{737ED6E4-5F1B-48FB-B437-82CE48ABC474}"/>
    <dgm:cxn modelId="{80D902DE-5747-4475-80F2-911705AD126C}" srcId="{D1418AB4-9D92-4567-95BD-DEB0EE485F9B}" destId="{DD46AC30-AC42-4F62-A3D3-B5D9619217C4}" srcOrd="5" destOrd="0" parTransId="{ED83706A-C2EB-41EA-9732-50A8F6A1B840}" sibTransId="{D740ABE4-3F86-41E3-B1D8-AC551C50489F}"/>
    <dgm:cxn modelId="{3C45F1E2-B257-4218-9E67-EC14AFE249F4}" type="presOf" srcId="{AB818D07-77D7-4F16-92AB-A2327C02A7FA}" destId="{AB7E214F-D144-4BC3-8B4A-769DBD9585D4}" srcOrd="0" destOrd="0" presId="urn:microsoft.com/office/officeart/2005/8/layout/default"/>
    <dgm:cxn modelId="{E804E3E9-B13A-4239-900C-652817AD5C69}" type="presOf" srcId="{8AA2D17D-E730-4859-9ACB-2338A7DACA4D}" destId="{0C30DFEF-75C4-4AED-9662-722481EEBECE}" srcOrd="0" destOrd="0" presId="urn:microsoft.com/office/officeart/2005/8/layout/default"/>
    <dgm:cxn modelId="{499687F5-86D7-4A5C-9FF0-0AF70B375A4C}" srcId="{D1418AB4-9D92-4567-95BD-DEB0EE485F9B}" destId="{F41175B8-90E7-404F-AEB1-EB36097DDB24}" srcOrd="2" destOrd="0" parTransId="{7BAF84B9-52B6-4117-AD2E-392A96E6A528}" sibTransId="{1F2B35D8-6FE4-4CEF-A5D0-CF191D49C7CE}"/>
    <dgm:cxn modelId="{66366AFB-F46C-48E8-8C9F-30A1A7AD4DB9}" type="presOf" srcId="{DD46AC30-AC42-4F62-A3D3-B5D9619217C4}" destId="{A44324A5-B0EE-443C-B62A-FBB03939D4E6}" srcOrd="0" destOrd="0" presId="urn:microsoft.com/office/officeart/2005/8/layout/default"/>
    <dgm:cxn modelId="{40397FFD-5B51-43BB-AA0D-154AEADD676F}" srcId="{D1418AB4-9D92-4567-95BD-DEB0EE485F9B}" destId="{AB818D07-77D7-4F16-92AB-A2327C02A7FA}" srcOrd="3" destOrd="0" parTransId="{9F8FE39A-3A08-4D60-826E-68C31EF52AAB}" sibTransId="{C577AC9C-7666-4C5D-8886-C34A6D6EC418}"/>
    <dgm:cxn modelId="{ADFB39D8-18D7-4A01-BECE-9A541FD9D731}" type="presParOf" srcId="{E11E4299-FCF3-41AB-A0BB-1E7FCE9976EB}" destId="{51EB1609-D3FD-4BF2-A373-15EBA1E26E0C}" srcOrd="0" destOrd="0" presId="urn:microsoft.com/office/officeart/2005/8/layout/default"/>
    <dgm:cxn modelId="{B11673A3-99AE-4FF5-A241-C09858501084}" type="presParOf" srcId="{E11E4299-FCF3-41AB-A0BB-1E7FCE9976EB}" destId="{39B3AB7E-E566-4A62-AC25-E7BD96E6C0DD}" srcOrd="1" destOrd="0" presId="urn:microsoft.com/office/officeart/2005/8/layout/default"/>
    <dgm:cxn modelId="{C4CE3F4C-AEDE-41DE-AB76-F6BBE0CA44ED}" type="presParOf" srcId="{E11E4299-FCF3-41AB-A0BB-1E7FCE9976EB}" destId="{03FC0520-5557-4936-83ED-0FCA9E8DD530}" srcOrd="2" destOrd="0" presId="urn:microsoft.com/office/officeart/2005/8/layout/default"/>
    <dgm:cxn modelId="{540022CF-2CF7-437E-B293-B8BF9D4946E4}" type="presParOf" srcId="{E11E4299-FCF3-41AB-A0BB-1E7FCE9976EB}" destId="{4B21F5AB-6E80-4386-935C-ED3D320D463C}" srcOrd="3" destOrd="0" presId="urn:microsoft.com/office/officeart/2005/8/layout/default"/>
    <dgm:cxn modelId="{D7C572BF-DF09-4C38-9A7F-A877444D49AC}" type="presParOf" srcId="{E11E4299-FCF3-41AB-A0BB-1E7FCE9976EB}" destId="{72AE47D5-E8FD-4AFA-BB51-1C093EA5550A}" srcOrd="4" destOrd="0" presId="urn:microsoft.com/office/officeart/2005/8/layout/default"/>
    <dgm:cxn modelId="{B13B7CD0-AEE1-4AED-8A19-B16391F1AF47}" type="presParOf" srcId="{E11E4299-FCF3-41AB-A0BB-1E7FCE9976EB}" destId="{EEBF564D-A685-4EF8-AE4E-2893FCFE2F13}" srcOrd="5" destOrd="0" presId="urn:microsoft.com/office/officeart/2005/8/layout/default"/>
    <dgm:cxn modelId="{7D7B6F43-7C2E-4F26-870E-FC8FBE4A4140}" type="presParOf" srcId="{E11E4299-FCF3-41AB-A0BB-1E7FCE9976EB}" destId="{AB7E214F-D144-4BC3-8B4A-769DBD9585D4}" srcOrd="6" destOrd="0" presId="urn:microsoft.com/office/officeart/2005/8/layout/default"/>
    <dgm:cxn modelId="{D1D0E6CE-EC4A-44FE-BD2A-B5E78690442C}" type="presParOf" srcId="{E11E4299-FCF3-41AB-A0BB-1E7FCE9976EB}" destId="{A1369390-9B4C-47B4-9383-3134525E9F83}" srcOrd="7" destOrd="0" presId="urn:microsoft.com/office/officeart/2005/8/layout/default"/>
    <dgm:cxn modelId="{6C97D797-28FD-478C-A04C-F67D3C2658FF}" type="presParOf" srcId="{E11E4299-FCF3-41AB-A0BB-1E7FCE9976EB}" destId="{0C30DFEF-75C4-4AED-9662-722481EEBECE}" srcOrd="8" destOrd="0" presId="urn:microsoft.com/office/officeart/2005/8/layout/default"/>
    <dgm:cxn modelId="{26111DFA-0F47-4217-AE16-B9707EA9F95E}" type="presParOf" srcId="{E11E4299-FCF3-41AB-A0BB-1E7FCE9976EB}" destId="{1F92BE11-128D-49EA-8C45-6281B03C02F3}" srcOrd="9" destOrd="0" presId="urn:microsoft.com/office/officeart/2005/8/layout/default"/>
    <dgm:cxn modelId="{F0DB7A24-5169-43AE-ABB5-3A0CAA57354E}" type="presParOf" srcId="{E11E4299-FCF3-41AB-A0BB-1E7FCE9976EB}" destId="{A44324A5-B0EE-443C-B62A-FBB03939D4E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80F9B-EAE5-4A1C-B5E5-CB6ED937DB46}">
      <dsp:nvSpPr>
        <dsp:cNvPr id="0" name=""/>
        <dsp:cNvSpPr/>
      </dsp:nvSpPr>
      <dsp:spPr>
        <a:xfrm>
          <a:off x="0" y="368039"/>
          <a:ext cx="9982200" cy="3780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D68149-3A83-435A-929B-4D7A41206120}">
      <dsp:nvSpPr>
        <dsp:cNvPr id="0" name=""/>
        <dsp:cNvSpPr/>
      </dsp:nvSpPr>
      <dsp:spPr>
        <a:xfrm>
          <a:off x="499110" y="146639"/>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Inclusion Criteria</a:t>
          </a:r>
        </a:p>
      </dsp:txBody>
      <dsp:txXfrm>
        <a:off x="520726" y="168255"/>
        <a:ext cx="6944308" cy="399568"/>
      </dsp:txXfrm>
    </dsp:sp>
    <dsp:sp modelId="{5924BB0A-05C7-4913-8AD4-B8E4BF386038}">
      <dsp:nvSpPr>
        <dsp:cNvPr id="0" name=""/>
        <dsp:cNvSpPr/>
      </dsp:nvSpPr>
      <dsp:spPr>
        <a:xfrm>
          <a:off x="0" y="1048439"/>
          <a:ext cx="9982200" cy="3780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017D0BC-B9C4-4F8B-8A61-F2DBCCD9D64E}">
      <dsp:nvSpPr>
        <dsp:cNvPr id="0" name=""/>
        <dsp:cNvSpPr/>
      </dsp:nvSpPr>
      <dsp:spPr>
        <a:xfrm>
          <a:off x="499110" y="827039"/>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Trauma Registry</a:t>
          </a:r>
        </a:p>
      </dsp:txBody>
      <dsp:txXfrm>
        <a:off x="520726" y="848655"/>
        <a:ext cx="6944308" cy="399568"/>
      </dsp:txXfrm>
    </dsp:sp>
    <dsp:sp modelId="{B1F21512-B7A6-4F5F-890D-4DDFC1A3D75A}">
      <dsp:nvSpPr>
        <dsp:cNvPr id="0" name=""/>
        <dsp:cNvSpPr/>
      </dsp:nvSpPr>
      <dsp:spPr>
        <a:xfrm>
          <a:off x="0" y="1644505"/>
          <a:ext cx="9982200" cy="3780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8114F8-6EEB-491B-94C3-5636B56FA9DA}">
      <dsp:nvSpPr>
        <dsp:cNvPr id="0" name=""/>
        <dsp:cNvSpPr/>
      </dsp:nvSpPr>
      <dsp:spPr>
        <a:xfrm>
          <a:off x="489941" y="1445814"/>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Identifying the Trauma Patients/Trauma Log</a:t>
          </a:r>
        </a:p>
      </dsp:txBody>
      <dsp:txXfrm>
        <a:off x="511557" y="1467430"/>
        <a:ext cx="6944308" cy="399568"/>
      </dsp:txXfrm>
    </dsp:sp>
    <dsp:sp modelId="{D91E1860-40E9-49B8-A780-3C1D1364C75E}">
      <dsp:nvSpPr>
        <dsp:cNvPr id="0" name=""/>
        <dsp:cNvSpPr/>
      </dsp:nvSpPr>
      <dsp:spPr>
        <a:xfrm>
          <a:off x="0" y="2223332"/>
          <a:ext cx="9982200" cy="118125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730" tIns="312420" rIns="77473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Audit Filters</a:t>
          </a:r>
        </a:p>
        <a:p>
          <a:pPr marL="114300" lvl="1" indent="-114300" algn="l" defTabSz="666750">
            <a:lnSpc>
              <a:spcPct val="90000"/>
            </a:lnSpc>
            <a:spcBef>
              <a:spcPct val="0"/>
            </a:spcBef>
            <a:spcAft>
              <a:spcPct val="15000"/>
            </a:spcAft>
            <a:buChar char="•"/>
          </a:pPr>
          <a:r>
            <a:rPr lang="en-US" sz="1500" kern="1200"/>
            <a:t>Mortality Classification</a:t>
          </a:r>
        </a:p>
        <a:p>
          <a:pPr marL="114300" lvl="1" indent="-114300" algn="l" defTabSz="666750">
            <a:lnSpc>
              <a:spcPct val="90000"/>
            </a:lnSpc>
            <a:spcBef>
              <a:spcPct val="0"/>
            </a:spcBef>
            <a:spcAft>
              <a:spcPct val="15000"/>
            </a:spcAft>
            <a:buChar char="•"/>
          </a:pPr>
          <a:r>
            <a:rPr lang="en-US" sz="1500" kern="1200" dirty="0"/>
            <a:t>Loop Closure</a:t>
          </a:r>
        </a:p>
      </dsp:txBody>
      <dsp:txXfrm>
        <a:off x="0" y="2223332"/>
        <a:ext cx="9982200" cy="1181250"/>
      </dsp:txXfrm>
    </dsp:sp>
    <dsp:sp modelId="{47D9320B-3F10-4567-9367-85BE2437D2A7}">
      <dsp:nvSpPr>
        <dsp:cNvPr id="0" name=""/>
        <dsp:cNvSpPr/>
      </dsp:nvSpPr>
      <dsp:spPr>
        <a:xfrm>
          <a:off x="510115" y="2064014"/>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Performance Improvement</a:t>
          </a:r>
        </a:p>
      </dsp:txBody>
      <dsp:txXfrm>
        <a:off x="531731" y="2085630"/>
        <a:ext cx="6944308" cy="399568"/>
      </dsp:txXfrm>
    </dsp:sp>
    <dsp:sp modelId="{63207876-85A6-419E-B8D8-1E6706F42C15}">
      <dsp:nvSpPr>
        <dsp:cNvPr id="0" name=""/>
        <dsp:cNvSpPr/>
      </dsp:nvSpPr>
      <dsp:spPr>
        <a:xfrm>
          <a:off x="0" y="4169115"/>
          <a:ext cx="9982200" cy="414046"/>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D9BB81-678F-45F9-B307-9A0C339E9D96}">
      <dsp:nvSpPr>
        <dsp:cNvPr id="0" name=""/>
        <dsp:cNvSpPr/>
      </dsp:nvSpPr>
      <dsp:spPr>
        <a:xfrm>
          <a:off x="471209" y="4012232"/>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Report Writer</a:t>
          </a:r>
        </a:p>
      </dsp:txBody>
      <dsp:txXfrm>
        <a:off x="492825" y="4033848"/>
        <a:ext cx="6944308" cy="399568"/>
      </dsp:txXfrm>
    </dsp:sp>
    <dsp:sp modelId="{749D63EB-AE6E-4E78-BEA4-49A2D1FE7872}">
      <dsp:nvSpPr>
        <dsp:cNvPr id="0" name=""/>
        <dsp:cNvSpPr/>
      </dsp:nvSpPr>
      <dsp:spPr>
        <a:xfrm>
          <a:off x="0" y="4755975"/>
          <a:ext cx="9982200" cy="378000"/>
        </a:xfrm>
        <a:prstGeom prst="rect">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27EC0A-487D-42BA-9A31-1BEEF3CA4BBF}">
      <dsp:nvSpPr>
        <dsp:cNvPr id="0" name=""/>
        <dsp:cNvSpPr/>
      </dsp:nvSpPr>
      <dsp:spPr>
        <a:xfrm>
          <a:off x="451030" y="4567349"/>
          <a:ext cx="6987540" cy="442800"/>
        </a:xfrm>
        <a:prstGeom prst="roundRect">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666750">
            <a:lnSpc>
              <a:spcPct val="90000"/>
            </a:lnSpc>
            <a:spcBef>
              <a:spcPct val="0"/>
            </a:spcBef>
            <a:spcAft>
              <a:spcPct val="35000"/>
            </a:spcAft>
            <a:buNone/>
          </a:pPr>
          <a:r>
            <a:rPr lang="en-US" sz="1500" kern="1200" dirty="0"/>
            <a:t>Meetings-RTAC and STAC</a:t>
          </a:r>
        </a:p>
      </dsp:txBody>
      <dsp:txXfrm>
        <a:off x="472646" y="4588965"/>
        <a:ext cx="694430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B1609-D3FD-4BF2-A373-15EBA1E26E0C}">
      <dsp:nvSpPr>
        <dsp:cNvPr id="0" name=""/>
        <dsp:cNvSpPr/>
      </dsp:nvSpPr>
      <dsp:spPr>
        <a:xfrm>
          <a:off x="0" y="258365"/>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How are you identifying your patients?</a:t>
          </a:r>
        </a:p>
      </dsp:txBody>
      <dsp:txXfrm>
        <a:off x="0" y="258365"/>
        <a:ext cx="3119437" cy="1871662"/>
      </dsp:txXfrm>
    </dsp:sp>
    <dsp:sp modelId="{03FC0520-5557-4936-83ED-0FCA9E8DD530}">
      <dsp:nvSpPr>
        <dsp:cNvPr id="0" name=""/>
        <dsp:cNvSpPr/>
      </dsp:nvSpPr>
      <dsp:spPr>
        <a:xfrm>
          <a:off x="3431381" y="258365"/>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Primary review is often done by the Trauma Program Manager or PI nurse</a:t>
          </a:r>
        </a:p>
      </dsp:txBody>
      <dsp:txXfrm>
        <a:off x="3431381" y="258365"/>
        <a:ext cx="3119437" cy="1871662"/>
      </dsp:txXfrm>
    </dsp:sp>
    <dsp:sp modelId="{72AE47D5-E8FD-4AFA-BB51-1C093EA5550A}">
      <dsp:nvSpPr>
        <dsp:cNvPr id="0" name=""/>
        <dsp:cNvSpPr/>
      </dsp:nvSpPr>
      <dsp:spPr>
        <a:xfrm>
          <a:off x="6862762" y="258365"/>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Have a process to look at every patient</a:t>
          </a:r>
        </a:p>
      </dsp:txBody>
      <dsp:txXfrm>
        <a:off x="6862762" y="258365"/>
        <a:ext cx="3119437" cy="1871662"/>
      </dsp:txXfrm>
    </dsp:sp>
    <dsp:sp modelId="{AB7E214F-D144-4BC3-8B4A-769DBD9585D4}">
      <dsp:nvSpPr>
        <dsp:cNvPr id="0" name=""/>
        <dsp:cNvSpPr/>
      </dsp:nvSpPr>
      <dsp:spPr>
        <a:xfrm>
          <a:off x="0" y="2441971"/>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Utilize Audit Filters determined by your organization </a:t>
          </a:r>
        </a:p>
      </dsp:txBody>
      <dsp:txXfrm>
        <a:off x="0" y="2441971"/>
        <a:ext cx="3119437" cy="1871662"/>
      </dsp:txXfrm>
    </dsp:sp>
    <dsp:sp modelId="{0C30DFEF-75C4-4AED-9662-722481EEBECE}">
      <dsp:nvSpPr>
        <dsp:cNvPr id="0" name=""/>
        <dsp:cNvSpPr/>
      </dsp:nvSpPr>
      <dsp:spPr>
        <a:xfrm>
          <a:off x="3431381" y="2441971"/>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Review should be concurrent, can be retrospective, but be timely</a:t>
          </a:r>
        </a:p>
      </dsp:txBody>
      <dsp:txXfrm>
        <a:off x="3431381" y="2441971"/>
        <a:ext cx="3119437" cy="1871662"/>
      </dsp:txXfrm>
    </dsp:sp>
    <dsp:sp modelId="{A44324A5-B0EE-443C-B62A-FBB03939D4E6}">
      <dsp:nvSpPr>
        <dsp:cNvPr id="0" name=""/>
        <dsp:cNvSpPr/>
      </dsp:nvSpPr>
      <dsp:spPr>
        <a:xfrm>
          <a:off x="6862762" y="2441971"/>
          <a:ext cx="3119437" cy="1871662"/>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Filters can be closed at this level</a:t>
          </a:r>
        </a:p>
      </dsp:txBody>
      <dsp:txXfrm>
        <a:off x="6862762" y="2441971"/>
        <a:ext cx="3119437" cy="18716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8/30/2023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8/30/2023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hs.wisconsin.gov/publications/p01117.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hs.wisconsin.gov/publications/p01117.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pitchFamily="34" charset="0"/>
                <a:cs typeface="Arial" pitchFamily="34" charset="0"/>
              </a:rPr>
              <a:t>This PowerPoint covers the basic information needed to get started if you are a new trauma registrar or trauma program manager. </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example of a trauma log. When trauma patients are identified, they are placed on a log that contains the above information. Our trauma department team all has access to this report. This is our working document where we can add notes and also mark on the log when the patient is entered and completed in the registry. </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224354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review is done by you, the RN. </a:t>
            </a:r>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197834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secondary review are those patients you felt needed your trauma medical director to review. On the next slide you will see a list of possible filters for your hospital to use. Make sure all deaths are reviewed and in your multidisciplinary trauma meetings, determine a mortality classification as seen on the lower right.</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41860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filters your hospital may want to consider. Not all will apply. Each hospital should determine what patients need a review and what can be a primary review vs a secondary review. </a:t>
            </a: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15033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sample PI forms available for you on our RTAC website. https://www.wiherc.org/nwwirtac.phtml</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2115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that loop is a very important and often overlooked component of PI. You identified an issue, but what did you do about it and how are you going to monitor the issue?</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41178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3 years, your trauma center will be reviewed by a member of the CRC, which stands for classification review committee.  Click on the link above to get familiar with DHS 118 (the standards to which you are held to), and other site review documents such as the Pre-Review Questionnaire (PRQ). </a:t>
            </a:r>
          </a:p>
          <a:p>
            <a:endParaRPr lang="en-US" dirty="0"/>
          </a:p>
          <a:p>
            <a:endParaRPr lang="en-US" dirty="0"/>
          </a:p>
          <a:p>
            <a:r>
              <a:rPr lang="en-US" dirty="0"/>
              <a:t>FAQ: https://www.dhs.wisconsin.gov/publications/p03367.pdf</a:t>
            </a:r>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423709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Cribari is one method to calculate over and under triage.  This can be used concurrently or retrospectively. However, for each admission you will want to examine if they met any of your trauma activation triage criteria and if it matched up. </a:t>
            </a:r>
          </a:p>
          <a:p>
            <a:endParaRPr lang="en-US" dirty="0"/>
          </a:p>
          <a:p>
            <a:r>
              <a:rPr lang="en-US" dirty="0"/>
              <a:t>Reference: https://regionstraumapro.com/post/186001610095/the-cribari-grid-and-over-undertriage</a:t>
            </a:r>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424852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trauma registry you have access to numerous premade reports in addition to the ability to make your own. </a:t>
            </a:r>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16529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“Site Review Reports 10/01/21 and later there is a report called PRQ Report-Region 1. This report is a large data table with numerous different elements listed to help you fill out your PRQ or other PI uses. </a:t>
            </a:r>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31691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powerpoint</a:t>
            </a:r>
            <a:r>
              <a:rPr lang="en-US" dirty="0"/>
              <a:t> will cover the above topics. </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93324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RTAC stands for Regional Trauma Advisory Council (RTAC). RTAC is a group of healthcare organizations and EMS to get together every other month to discuss regional trauma issue. </a:t>
            </a:r>
          </a:p>
          <a:p>
            <a:endParaRPr lang="en-US" dirty="0"/>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263682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RTAC’s purpose is:</a:t>
            </a:r>
          </a:p>
          <a:p>
            <a:endParaRPr lang="en-US" dirty="0"/>
          </a:p>
          <a:p>
            <a:pPr algn="l">
              <a:buFont typeface="Arial" panose="020B0604020202020204" pitchFamily="34" charset="0"/>
              <a:buChar char="•"/>
            </a:pPr>
            <a:r>
              <a:rPr lang="en-US" b="0" i="0" dirty="0">
                <a:solidFill>
                  <a:srgbClr val="1C1D1F"/>
                </a:solidFill>
                <a:effectLst/>
                <a:latin typeface="Public Sans Web"/>
              </a:rPr>
              <a:t>Establishing an executive council that reflects professional representation from out-of-hospital providers, trauma care facilities, education and injury prevention.</a:t>
            </a:r>
          </a:p>
          <a:p>
            <a:pPr algn="l">
              <a:buFont typeface="Arial" panose="020B0604020202020204" pitchFamily="34" charset="0"/>
              <a:buChar char="•"/>
            </a:pPr>
            <a:r>
              <a:rPr lang="en-US" b="0" i="0" dirty="0">
                <a:solidFill>
                  <a:srgbClr val="1C1D1F"/>
                </a:solidFill>
                <a:effectLst/>
                <a:latin typeface="Public Sans Web"/>
              </a:rPr>
              <a:t>Analyzing local and regional trauma registry data.</a:t>
            </a:r>
          </a:p>
          <a:p>
            <a:pPr algn="l">
              <a:buFont typeface="Arial" panose="020B0604020202020204" pitchFamily="34" charset="0"/>
              <a:buChar char="•"/>
            </a:pPr>
            <a:r>
              <a:rPr lang="en-US" b="0" i="0" dirty="0">
                <a:solidFill>
                  <a:srgbClr val="1C1D1F"/>
                </a:solidFill>
                <a:effectLst/>
                <a:latin typeface="Public Sans Web"/>
              </a:rPr>
              <a:t>Creating a local and regional performance improvement process.</a:t>
            </a:r>
          </a:p>
          <a:p>
            <a:pPr algn="l">
              <a:buFont typeface="Arial" panose="020B0604020202020204" pitchFamily="34" charset="0"/>
              <a:buChar char="•"/>
            </a:pPr>
            <a:r>
              <a:rPr lang="en-US" b="0" i="0" dirty="0">
                <a:solidFill>
                  <a:srgbClr val="1C1D1F"/>
                </a:solidFill>
                <a:effectLst/>
                <a:latin typeface="Public Sans Web"/>
              </a:rPr>
              <a:t>Developing and implementing injury prevention and education strategies based on performance improvement findings.</a:t>
            </a:r>
          </a:p>
          <a:p>
            <a:pPr algn="l">
              <a:buFont typeface="Arial" panose="020B0604020202020204" pitchFamily="34" charset="0"/>
              <a:buChar char="•"/>
            </a:pPr>
            <a:r>
              <a:rPr lang="en-US" b="0" i="0" dirty="0">
                <a:solidFill>
                  <a:srgbClr val="1C1D1F"/>
                </a:solidFill>
                <a:effectLst/>
                <a:latin typeface="Public Sans Web"/>
              </a:rPr>
              <a:t>Developing and submitting to DHS a regional trauma plan based on a needs assessment.</a:t>
            </a:r>
          </a:p>
          <a:p>
            <a:pPr algn="l">
              <a:buFont typeface="Arial" panose="020B0604020202020204" pitchFamily="34" charset="0"/>
              <a:buChar char="•"/>
            </a:pPr>
            <a:r>
              <a:rPr lang="en-US" b="0" i="0" dirty="0">
                <a:solidFill>
                  <a:srgbClr val="1C1D1F"/>
                </a:solidFill>
                <a:effectLst/>
                <a:latin typeface="Public Sans Web"/>
              </a:rPr>
              <a:t>Developing regional triage and transport protocols.</a:t>
            </a:r>
          </a:p>
          <a:p>
            <a:pPr algn="l">
              <a:buFont typeface="Arial" panose="020B0604020202020204" pitchFamily="34" charset="0"/>
              <a:buChar char="•"/>
            </a:pPr>
            <a:endParaRPr lang="en-US" b="0" i="0" dirty="0">
              <a:solidFill>
                <a:srgbClr val="1C1D1F"/>
              </a:solidFill>
              <a:effectLst/>
              <a:latin typeface="Public Sans Web"/>
            </a:endParaRPr>
          </a:p>
          <a:p>
            <a:pPr algn="l">
              <a:buFont typeface="Arial" panose="020B0604020202020204" pitchFamily="34" charset="0"/>
              <a:buNone/>
            </a:pPr>
            <a:r>
              <a:rPr lang="en-US" b="0" i="0" dirty="0">
                <a:solidFill>
                  <a:srgbClr val="1C1D1F"/>
                </a:solidFill>
                <a:effectLst/>
                <a:latin typeface="Public Sans Web"/>
              </a:rPr>
              <a:t>Robert Goodland is currently our RTAC coordinator. Wayne Street from Mayo-Eau Claire and Susan Ehman from Regions hospital are our Co-Chairs. </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420861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 stands for Statewide Trauma Advisory Council. </a:t>
            </a:r>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408735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F"/>
                </a:solidFill>
                <a:effectLst/>
                <a:latin typeface="Public Sans Web"/>
              </a:rPr>
              <a:t>Wisconsin's trauma system has a strong base of support and advocacy due to the active participation of clinical experts throughout the state and representation from pre-hospital and hospital health care providers at the statewide trauma meetings. The statewide trauma meetings are open to the public and include the Statewide Trauma Advisory Council (STAC) and its subcommittee meetings, including: Trauma Coordinators, Data Management, Performance Improvement, and Injury Prevention. Meetings are scheduled quarterly in Madison with a virtual option. </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26</a:t>
            </a:fld>
            <a:endParaRPr lang="en-US"/>
          </a:p>
        </p:txBody>
      </p:sp>
    </p:spTree>
    <p:extLst>
      <p:ext uri="{BB962C8B-B14F-4D97-AF65-F5344CB8AC3E}">
        <p14:creationId xmlns:p14="http://schemas.microsoft.com/office/powerpoint/2010/main" val="333176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statewide trauma system is managed by the Department of Health Services (DHS). On the DHS website you will find links to the trauma registry, protocols, trauma data and reports, the DHS 188, which is the standards in which your hospital needs to follow, in addition to several other resources. </a:t>
            </a:r>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111758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Wisconsin State Trauma Registry Data Dictionary</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78542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patients who will go into your trauma registry include patients who have been admitted, transferred, or died that have a qualifying mechanism and injury.  See the flowchart above. In addition, you should be tracking all of your trauma activations in the registry even if they were discharged home from the ED so you can evaluate your over/under triage as well as keep accurate statistics on your trauma volume. </a:t>
            </a: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44117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Wisconsin State Trauma Registry Data Dictionary</a:t>
            </a:r>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328301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registry you will use for entering your data is a web-based program called </a:t>
            </a:r>
            <a:r>
              <a:rPr lang="en-US" dirty="0" err="1"/>
              <a:t>ImageTrend</a:t>
            </a:r>
            <a:r>
              <a:rPr lang="en-US" dirty="0"/>
              <a:t>. You can find the registry links on the DHS website above and the form to be granted access. Training videos are available on the DHS website (links on next slide) or reach out to Kati Prather at DHS. Katie.prather@dhs.Wisconsin.gov</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47346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dictionary lists the definitions for the elements you will be collecting in the trauma registry. https://www.dhs.wisconsin.gov/publications/p01117.pdf</a:t>
            </a:r>
          </a:p>
          <a:p>
            <a:endParaRPr lang="en-US" dirty="0"/>
          </a:p>
          <a:p>
            <a:r>
              <a:rPr lang="en-US" dirty="0"/>
              <a:t>The resources above on the right are registry training videos. https://www.dhs.wisconsin.gov/trauma/registry.htm</a:t>
            </a:r>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68152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your facility identifies the trauma patients who meet trauma inclusion criteria will depend on what EHR you use and the reports you have available. The screenshots above are from EPIC reports that list all of the patients that entered the ED so we can filter through the list and find those patients who meet trauma activation criteria. </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40211821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8/30/2023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8/30/2023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8/30/2023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8/30/2023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8/30/2023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coordinator@nwwiherc.org" TargetMode="External"/><Relationship Id="rId2" Type="http://schemas.openxmlformats.org/officeDocument/2006/relationships/hyperlink" Target="mailto:rtac@nwwiherc.org" TargetMode="External"/><Relationship Id="rId1" Type="http://schemas.openxmlformats.org/officeDocument/2006/relationships/slideLayout" Target="../slideLayouts/slideLayout1.xml"/><Relationship Id="rId6" Type="http://schemas.openxmlformats.org/officeDocument/2006/relationships/hyperlink" Target="mailto:street.Wayne@mayo.edu" TargetMode="External"/><Relationship Id="rId5" Type="http://schemas.openxmlformats.org/officeDocument/2006/relationships/hyperlink" Target="mailto:Katie.prather@dhs.wisconsin.gov" TargetMode="External"/><Relationship Id="rId4" Type="http://schemas.openxmlformats.org/officeDocument/2006/relationships/hyperlink" Target="mailto:margaret.finco@dhs.wiscons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pPr algn="ctr"/>
            <a:r>
              <a:rPr lang="en-US" dirty="0"/>
              <a:t>Introduction to a trauma program</a:t>
            </a:r>
          </a:p>
        </p:txBody>
      </p:sp>
      <p:sp>
        <p:nvSpPr>
          <p:cNvPr id="7" name="Subtitle 6"/>
          <p:cNvSpPr>
            <a:spLocks noGrp="1"/>
          </p:cNvSpPr>
          <p:nvPr>
            <p:ph type="subTitle" idx="1"/>
          </p:nvPr>
        </p:nvSpPr>
        <p:spPr>
          <a:xfrm>
            <a:off x="1104900" y="4511784"/>
            <a:ext cx="5734050" cy="488841"/>
          </a:xfrm>
        </p:spPr>
        <p:txBody>
          <a:bodyPr>
            <a:normAutofit/>
          </a:bodyPr>
          <a:lstStyle/>
          <a:p>
            <a:pPr algn="ctr"/>
            <a:r>
              <a:rPr lang="en-US" sz="2000" dirty="0"/>
              <a:t>Region 1-Northwest Wisconsin RTAC</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51" y="-396498"/>
            <a:ext cx="9980682" cy="1096962"/>
          </a:xfrm>
        </p:spPr>
        <p:txBody>
          <a:bodyPr/>
          <a:lstStyle/>
          <a:p>
            <a:pPr algn="ctr"/>
            <a:r>
              <a:rPr lang="en-US" dirty="0"/>
              <a:t>Trauma Log</a:t>
            </a:r>
          </a:p>
        </p:txBody>
      </p:sp>
      <p:pic>
        <p:nvPicPr>
          <p:cNvPr id="8" name="Picture 7">
            <a:extLst>
              <a:ext uri="{FF2B5EF4-FFF2-40B4-BE49-F238E27FC236}">
                <a16:creationId xmlns:a16="http://schemas.microsoft.com/office/drawing/2014/main" id="{EC07F8ED-6705-7D35-D677-466AB37B1FC1}"/>
              </a:ext>
            </a:extLst>
          </p:cNvPr>
          <p:cNvPicPr>
            <a:picLocks noChangeAspect="1"/>
          </p:cNvPicPr>
          <p:nvPr/>
        </p:nvPicPr>
        <p:blipFill>
          <a:blip r:embed="rId3"/>
          <a:stretch>
            <a:fillRect/>
          </a:stretch>
        </p:blipFill>
        <p:spPr>
          <a:xfrm>
            <a:off x="639951" y="700464"/>
            <a:ext cx="10496334" cy="6080676"/>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615" y="2319154"/>
            <a:ext cx="10096500" cy="2219691"/>
          </a:xfrm>
        </p:spPr>
        <p:txBody>
          <a:bodyPr/>
          <a:lstStyle/>
          <a:p>
            <a:r>
              <a:rPr lang="en-US" dirty="0"/>
              <a:t>Performance Improvement</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dirty="0"/>
              <a:t>Primary Review</a:t>
            </a:r>
          </a:p>
        </p:txBody>
      </p:sp>
      <p:graphicFrame>
        <p:nvGraphicFramePr>
          <p:cNvPr id="5" name="TextBox 2">
            <a:extLst>
              <a:ext uri="{FF2B5EF4-FFF2-40B4-BE49-F238E27FC236}">
                <a16:creationId xmlns:a16="http://schemas.microsoft.com/office/drawing/2014/main" id="{63EE2456-A26E-1A41-A925-813E5B233961}"/>
              </a:ext>
            </a:extLst>
          </p:cNvPr>
          <p:cNvGraphicFramePr/>
          <p:nvPr>
            <p:extLst>
              <p:ext uri="{D42A27DB-BD31-4B8C-83A1-F6EECF244321}">
                <p14:modId xmlns:p14="http://schemas.microsoft.com/office/powerpoint/2010/main" val="2546175744"/>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dirty="0"/>
              <a:t>Secondary Review</a:t>
            </a:r>
          </a:p>
        </p:txBody>
      </p:sp>
      <p:sp>
        <p:nvSpPr>
          <p:cNvPr id="3" name="TextBox 2">
            <a:extLst>
              <a:ext uri="{FF2B5EF4-FFF2-40B4-BE49-F238E27FC236}">
                <a16:creationId xmlns:a16="http://schemas.microsoft.com/office/drawing/2014/main" id="{53F818AF-E768-C97F-B40B-84C87CC3C2A6}"/>
              </a:ext>
            </a:extLst>
          </p:cNvPr>
          <p:cNvSpPr txBox="1"/>
          <p:nvPr/>
        </p:nvSpPr>
        <p:spPr>
          <a:xfrm>
            <a:off x="406400" y="1897779"/>
            <a:ext cx="816494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Secondary Review is often sent to Trauma Medical Director</a:t>
            </a:r>
          </a:p>
          <a:p>
            <a:endParaRPr lang="en-US" dirty="0"/>
          </a:p>
          <a:p>
            <a:pPr marL="285750" indent="-285750">
              <a:buFont typeface="Arial" panose="020B0604020202020204" pitchFamily="34" charset="0"/>
              <a:buChar char="•"/>
            </a:pPr>
            <a:r>
              <a:rPr lang="en-US" dirty="0"/>
              <a:t>It may need to be sent for Committee Review:</a:t>
            </a:r>
          </a:p>
          <a:p>
            <a:pPr marL="1200150" lvl="2" indent="-285750">
              <a:buFont typeface="Arial" panose="020B0604020202020204" pitchFamily="34" charset="0"/>
              <a:buChar char="•"/>
            </a:pPr>
            <a:r>
              <a:rPr lang="en-US" dirty="0"/>
              <a:t>Physician Peer Review</a:t>
            </a:r>
          </a:p>
          <a:p>
            <a:pPr marL="1200150" lvl="2" indent="-285750">
              <a:buFont typeface="Arial" panose="020B0604020202020204" pitchFamily="34" charset="0"/>
              <a:buChar char="•"/>
            </a:pPr>
            <a:r>
              <a:rPr lang="en-US" dirty="0"/>
              <a:t>Multidisciplinary Trauma Committee</a:t>
            </a:r>
          </a:p>
        </p:txBody>
      </p:sp>
      <p:sp>
        <p:nvSpPr>
          <p:cNvPr id="4" name="TextBox 3">
            <a:extLst>
              <a:ext uri="{FF2B5EF4-FFF2-40B4-BE49-F238E27FC236}">
                <a16:creationId xmlns:a16="http://schemas.microsoft.com/office/drawing/2014/main" id="{7207A23F-6A94-66D9-64CE-6D752F63F160}"/>
              </a:ext>
            </a:extLst>
          </p:cNvPr>
          <p:cNvSpPr txBox="1"/>
          <p:nvPr/>
        </p:nvSpPr>
        <p:spPr>
          <a:xfrm>
            <a:off x="406400" y="4581236"/>
            <a:ext cx="50415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Not every case needs an action plan</a:t>
            </a:r>
          </a:p>
          <a:p>
            <a:endParaRPr lang="en-US" dirty="0"/>
          </a:p>
          <a:p>
            <a:pPr marL="285750" indent="-285750">
              <a:buFont typeface="Arial" panose="020B0604020202020204" pitchFamily="34" charset="0"/>
              <a:buChar char="•"/>
            </a:pPr>
            <a:r>
              <a:rPr lang="en-US" dirty="0"/>
              <a:t>Review all deaths and adverse outcomes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843AF2E8-8C4A-E410-43FA-32BF46F9F832}"/>
              </a:ext>
            </a:extLst>
          </p:cNvPr>
          <p:cNvPicPr>
            <a:picLocks noChangeAspect="1"/>
          </p:cNvPicPr>
          <p:nvPr/>
        </p:nvPicPr>
        <p:blipFill>
          <a:blip r:embed="rId3"/>
          <a:stretch>
            <a:fillRect/>
          </a:stretch>
        </p:blipFill>
        <p:spPr>
          <a:xfrm>
            <a:off x="6402348" y="3375107"/>
            <a:ext cx="5041506" cy="3066916"/>
          </a:xfrm>
          <a:prstGeom prst="rect">
            <a:avLst/>
          </a:prstGeom>
        </p:spPr>
      </p:pic>
    </p:spTree>
    <p:extLst>
      <p:ext uri="{BB962C8B-B14F-4D97-AF65-F5344CB8AC3E}">
        <p14:creationId xmlns:p14="http://schemas.microsoft.com/office/powerpoint/2010/main" val="39970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718" y="76200"/>
            <a:ext cx="2783609" cy="958273"/>
          </a:xfrm>
        </p:spPr>
        <p:txBody>
          <a:bodyPr/>
          <a:lstStyle/>
          <a:p>
            <a:r>
              <a:rPr lang="en-US" dirty="0"/>
              <a:t>Sample Filters</a:t>
            </a:r>
          </a:p>
        </p:txBody>
      </p:sp>
      <p:pic>
        <p:nvPicPr>
          <p:cNvPr id="5" name="Picture 4" descr="Graphical user interface, text, application&#10;&#10;Description automatically generated">
            <a:extLst>
              <a:ext uri="{FF2B5EF4-FFF2-40B4-BE49-F238E27FC236}">
                <a16:creationId xmlns:a16="http://schemas.microsoft.com/office/drawing/2014/main" id="{D12B55F4-5CA7-62E4-72AD-B7AF9DA4EE42}"/>
              </a:ext>
            </a:extLst>
          </p:cNvPr>
          <p:cNvPicPr>
            <a:picLocks noChangeAspect="1"/>
          </p:cNvPicPr>
          <p:nvPr/>
        </p:nvPicPr>
        <p:blipFill>
          <a:blip r:embed="rId3"/>
          <a:stretch>
            <a:fillRect/>
          </a:stretch>
        </p:blipFill>
        <p:spPr>
          <a:xfrm>
            <a:off x="1104900" y="1458826"/>
            <a:ext cx="9441545" cy="5322974"/>
          </a:xfrm>
          <a:prstGeom prst="rect">
            <a:avLst/>
          </a:prstGeo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309" y="16810"/>
            <a:ext cx="4321913" cy="958273"/>
          </a:xfrm>
        </p:spPr>
        <p:txBody>
          <a:bodyPr>
            <a:normAutofit/>
          </a:bodyPr>
          <a:lstStyle/>
          <a:p>
            <a:r>
              <a:rPr lang="en-US" dirty="0"/>
              <a:t>Sample PI Forms</a:t>
            </a:r>
          </a:p>
        </p:txBody>
      </p:sp>
      <p:pic>
        <p:nvPicPr>
          <p:cNvPr id="7" name="Picture 6">
            <a:extLst>
              <a:ext uri="{FF2B5EF4-FFF2-40B4-BE49-F238E27FC236}">
                <a16:creationId xmlns:a16="http://schemas.microsoft.com/office/drawing/2014/main" id="{F409D46E-3254-AF42-D55E-CD3FD6C43D53}"/>
              </a:ext>
            </a:extLst>
          </p:cNvPr>
          <p:cNvPicPr>
            <a:picLocks noChangeAspect="1"/>
          </p:cNvPicPr>
          <p:nvPr/>
        </p:nvPicPr>
        <p:blipFill>
          <a:blip r:embed="rId3"/>
          <a:stretch>
            <a:fillRect/>
          </a:stretch>
        </p:blipFill>
        <p:spPr>
          <a:xfrm>
            <a:off x="8153079" y="866651"/>
            <a:ext cx="3824350" cy="4765729"/>
          </a:xfrm>
          <a:prstGeom prst="rect">
            <a:avLst/>
          </a:prstGeom>
        </p:spPr>
      </p:pic>
      <p:pic>
        <p:nvPicPr>
          <p:cNvPr id="9" name="Picture 8">
            <a:extLst>
              <a:ext uri="{FF2B5EF4-FFF2-40B4-BE49-F238E27FC236}">
                <a16:creationId xmlns:a16="http://schemas.microsoft.com/office/drawing/2014/main" id="{2FCB0A13-98C4-D74A-FE8E-10FE79724909}"/>
              </a:ext>
            </a:extLst>
          </p:cNvPr>
          <p:cNvPicPr>
            <a:picLocks noChangeAspect="1"/>
          </p:cNvPicPr>
          <p:nvPr/>
        </p:nvPicPr>
        <p:blipFill>
          <a:blip r:embed="rId4"/>
          <a:stretch>
            <a:fillRect/>
          </a:stretch>
        </p:blipFill>
        <p:spPr>
          <a:xfrm>
            <a:off x="94498" y="955766"/>
            <a:ext cx="3596041" cy="4587498"/>
          </a:xfrm>
          <a:prstGeom prst="rect">
            <a:avLst/>
          </a:prstGeom>
        </p:spPr>
      </p:pic>
      <p:sp>
        <p:nvSpPr>
          <p:cNvPr id="10" name="TextBox 9">
            <a:extLst>
              <a:ext uri="{FF2B5EF4-FFF2-40B4-BE49-F238E27FC236}">
                <a16:creationId xmlns:a16="http://schemas.microsoft.com/office/drawing/2014/main" id="{6AA12788-F663-0AAC-1D92-182365F690DC}"/>
              </a:ext>
            </a:extLst>
          </p:cNvPr>
          <p:cNvSpPr txBox="1"/>
          <p:nvPr/>
        </p:nvSpPr>
        <p:spPr>
          <a:xfrm>
            <a:off x="387927" y="5907792"/>
            <a:ext cx="3029528" cy="646331"/>
          </a:xfrm>
          <a:prstGeom prst="rect">
            <a:avLst/>
          </a:prstGeom>
          <a:noFill/>
        </p:spPr>
        <p:txBody>
          <a:bodyPr wrap="square" rtlCol="0">
            <a:spAutoFit/>
          </a:bodyPr>
          <a:lstStyle/>
          <a:p>
            <a:r>
              <a:rPr lang="en-US" dirty="0"/>
              <a:t>https://www.wiherc.org/nwwirtac.phtml</a:t>
            </a:r>
          </a:p>
        </p:txBody>
      </p:sp>
      <p:pic>
        <p:nvPicPr>
          <p:cNvPr id="12" name="Picture 11">
            <a:extLst>
              <a:ext uri="{FF2B5EF4-FFF2-40B4-BE49-F238E27FC236}">
                <a16:creationId xmlns:a16="http://schemas.microsoft.com/office/drawing/2014/main" id="{8B4C0750-1F25-19D9-293F-DC0115BB86DA}"/>
              </a:ext>
            </a:extLst>
          </p:cNvPr>
          <p:cNvPicPr>
            <a:picLocks noChangeAspect="1"/>
          </p:cNvPicPr>
          <p:nvPr/>
        </p:nvPicPr>
        <p:blipFill>
          <a:blip r:embed="rId5"/>
          <a:stretch>
            <a:fillRect/>
          </a:stretch>
        </p:blipFill>
        <p:spPr>
          <a:xfrm>
            <a:off x="2932796" y="2472747"/>
            <a:ext cx="3644867" cy="3934142"/>
          </a:xfrm>
          <a:prstGeom prst="rect">
            <a:avLst/>
          </a:prstGeom>
        </p:spPr>
      </p:pic>
      <p:pic>
        <p:nvPicPr>
          <p:cNvPr id="4" name="Picture 3">
            <a:extLst>
              <a:ext uri="{FF2B5EF4-FFF2-40B4-BE49-F238E27FC236}">
                <a16:creationId xmlns:a16="http://schemas.microsoft.com/office/drawing/2014/main" id="{0663C751-FEF5-98D9-A83D-29246A659E17}"/>
              </a:ext>
            </a:extLst>
          </p:cNvPr>
          <p:cNvPicPr>
            <a:picLocks noChangeAspect="1"/>
          </p:cNvPicPr>
          <p:nvPr/>
        </p:nvPicPr>
        <p:blipFill>
          <a:blip r:embed="rId6"/>
          <a:stretch>
            <a:fillRect/>
          </a:stretch>
        </p:blipFill>
        <p:spPr>
          <a:xfrm>
            <a:off x="5719136" y="2996221"/>
            <a:ext cx="4682877" cy="3934142"/>
          </a:xfrm>
          <a:prstGeom prst="rect">
            <a:avLst/>
          </a:prstGeom>
        </p:spPr>
      </p:pic>
    </p:spTree>
    <p:extLst>
      <p:ext uri="{BB962C8B-B14F-4D97-AF65-F5344CB8AC3E}">
        <p14:creationId xmlns:p14="http://schemas.microsoft.com/office/powerpoint/2010/main" val="28449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816" y="211283"/>
            <a:ext cx="2321791" cy="949036"/>
          </a:xfrm>
        </p:spPr>
        <p:txBody>
          <a:bodyPr anchor="b">
            <a:normAutofit/>
          </a:bodyPr>
          <a:lstStyle/>
          <a:p>
            <a:r>
              <a:rPr lang="en-US" dirty="0"/>
              <a:t>Key PI Points</a:t>
            </a:r>
          </a:p>
        </p:txBody>
      </p:sp>
      <p:sp>
        <p:nvSpPr>
          <p:cNvPr id="4" name="Content Placeholder 3"/>
          <p:cNvSpPr>
            <a:spLocks noGrp="1"/>
          </p:cNvSpPr>
          <p:nvPr>
            <p:ph sz="half" idx="1"/>
          </p:nvPr>
        </p:nvSpPr>
        <p:spPr>
          <a:xfrm>
            <a:off x="1104900" y="1600200"/>
            <a:ext cx="4914900" cy="4571999"/>
          </a:xfrm>
        </p:spPr>
        <p:txBody>
          <a:bodyPr>
            <a:normAutofit/>
          </a:bodyPr>
          <a:lstStyle/>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All levels of trauma providers have a responsibility for and a role in PI.</a:t>
            </a:r>
          </a:p>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The culture of PI needs to be open and transparent.</a:t>
            </a:r>
          </a:p>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Make PI nonpunitive is critical.</a:t>
            </a:r>
          </a:p>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The motivation for PI should be optimizing the care for the injured patient.</a:t>
            </a:r>
          </a:p>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The process of performance improvement needs to be customized to the medical center and providers involved.</a:t>
            </a:r>
          </a:p>
          <a:p>
            <a:pPr marL="342900" marR="0" lvl="0" indent="-342900">
              <a:spcBef>
                <a:spcPts val="0"/>
              </a:spcBef>
              <a:spcAft>
                <a:spcPts val="900"/>
              </a:spcAft>
              <a:buSzPts val="1000"/>
              <a:buFont typeface="Symbol" panose="05050102010706020507" pitchFamily="18" charset="2"/>
              <a:buChar char=""/>
              <a:tabLst>
                <a:tab pos="457200" algn="l"/>
              </a:tabLst>
            </a:pPr>
            <a:r>
              <a:rPr lang="en-US">
                <a:effectLst/>
              </a:rPr>
              <a:t>Close that loop</a:t>
            </a:r>
          </a:p>
          <a:p>
            <a:endParaRPr lang="en-US"/>
          </a:p>
        </p:txBody>
      </p:sp>
      <p:pic>
        <p:nvPicPr>
          <p:cNvPr id="8" name="Content Placeholder 7">
            <a:extLst>
              <a:ext uri="{FF2B5EF4-FFF2-40B4-BE49-F238E27FC236}">
                <a16:creationId xmlns:a16="http://schemas.microsoft.com/office/drawing/2014/main" id="{1A8E99CE-22C7-4A5E-EF26-BE95A8ED2FE3}"/>
              </a:ext>
            </a:extLst>
          </p:cNvPr>
          <p:cNvPicPr>
            <a:picLocks noGrp="1" noChangeAspect="1"/>
          </p:cNvPicPr>
          <p:nvPr>
            <p:ph sz="half" idx="2"/>
          </p:nvPr>
        </p:nvPicPr>
        <p:blipFill>
          <a:blip r:embed="rId3"/>
          <a:stretch>
            <a:fillRect/>
          </a:stretch>
        </p:blipFill>
        <p:spPr>
          <a:xfrm>
            <a:off x="7490607" y="2192789"/>
            <a:ext cx="3594975" cy="3409320"/>
          </a:xfrm>
        </p:spPr>
      </p:pic>
      <p:pic>
        <p:nvPicPr>
          <p:cNvPr id="11" name="Picture 10">
            <a:extLst>
              <a:ext uri="{FF2B5EF4-FFF2-40B4-BE49-F238E27FC236}">
                <a16:creationId xmlns:a16="http://schemas.microsoft.com/office/drawing/2014/main" id="{4CCD9E35-3805-337F-3222-B03CA7CD5E96}"/>
              </a:ext>
            </a:extLst>
          </p:cNvPr>
          <p:cNvPicPr>
            <a:picLocks noChangeAspect="1"/>
          </p:cNvPicPr>
          <p:nvPr/>
        </p:nvPicPr>
        <p:blipFill>
          <a:blip r:embed="rId4"/>
          <a:stretch>
            <a:fillRect/>
          </a:stretch>
        </p:blipFill>
        <p:spPr>
          <a:xfrm>
            <a:off x="3562350" y="5371200"/>
            <a:ext cx="1914792" cy="1276528"/>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C72C56-4B0F-48E3-B75E-4B3AC1BC3FE4}"/>
              </a:ext>
            </a:extLst>
          </p:cNvPr>
          <p:cNvSpPr txBox="1"/>
          <p:nvPr/>
        </p:nvSpPr>
        <p:spPr>
          <a:xfrm>
            <a:off x="3224211" y="403645"/>
            <a:ext cx="5391150" cy="582612"/>
          </a:xfrm>
          <a:prstGeom prst="rect">
            <a:avLst/>
          </a:prstGeom>
        </p:spPr>
        <p:txBody>
          <a:bodyPr vert="horz" lIns="0" tIns="45720" rIns="0" bIns="45720" rtlCol="0" anchor="b">
            <a:normAutofit/>
          </a:bodyPr>
          <a:lstStyle/>
          <a:p>
            <a:pPr>
              <a:lnSpc>
                <a:spcPct val="90000"/>
              </a:lnSpc>
              <a:spcBef>
                <a:spcPct val="0"/>
              </a:spcBef>
              <a:spcAft>
                <a:spcPts val="600"/>
              </a:spcAft>
            </a:pPr>
            <a:r>
              <a:rPr lang="en-US" sz="3200" dirty="0">
                <a:latin typeface="+mj-lt"/>
                <a:ea typeface="+mj-ea"/>
                <a:cs typeface="+mj-cs"/>
              </a:rPr>
              <a:t>What is a Trauma Site Visit?</a:t>
            </a:r>
          </a:p>
        </p:txBody>
      </p:sp>
      <p:sp>
        <p:nvSpPr>
          <p:cNvPr id="5" name="TextBox 4">
            <a:extLst>
              <a:ext uri="{FF2B5EF4-FFF2-40B4-BE49-F238E27FC236}">
                <a16:creationId xmlns:a16="http://schemas.microsoft.com/office/drawing/2014/main" id="{95896AC4-03A6-6697-BF51-3E14F8A66B19}"/>
              </a:ext>
            </a:extLst>
          </p:cNvPr>
          <p:cNvSpPr txBox="1"/>
          <p:nvPr/>
        </p:nvSpPr>
        <p:spPr>
          <a:xfrm>
            <a:off x="2924174" y="6334125"/>
            <a:ext cx="5991225" cy="447675"/>
          </a:xfrm>
          <a:prstGeom prst="rect">
            <a:avLst/>
          </a:prstGeom>
        </p:spPr>
        <p:txBody>
          <a:bodyPr vert="horz" lIns="0" tIns="45720" rIns="0" bIns="45720" rtlCol="0">
            <a:normAutofit/>
          </a:bodyPr>
          <a:lstStyle/>
          <a:p>
            <a:pPr>
              <a:lnSpc>
                <a:spcPct val="90000"/>
              </a:lnSpc>
              <a:spcBef>
                <a:spcPts val="1200"/>
              </a:spcBef>
            </a:pPr>
            <a:r>
              <a:rPr lang="en-US" kern="1200" dirty="0">
                <a:latin typeface="+mn-lt"/>
                <a:ea typeface="+mn-ea"/>
                <a:cs typeface="+mn-cs"/>
              </a:rPr>
              <a:t>https://www.dhs.wisconsin.gov/trauma/dhs-118.htm</a:t>
            </a:r>
          </a:p>
        </p:txBody>
      </p:sp>
      <p:pic>
        <p:nvPicPr>
          <p:cNvPr id="4" name="Picture 3">
            <a:extLst>
              <a:ext uri="{FF2B5EF4-FFF2-40B4-BE49-F238E27FC236}">
                <a16:creationId xmlns:a16="http://schemas.microsoft.com/office/drawing/2014/main" id="{14B33672-CF0D-01E5-F3F6-245797F5FBC7}"/>
              </a:ext>
            </a:extLst>
          </p:cNvPr>
          <p:cNvPicPr>
            <a:picLocks noChangeAspect="1"/>
          </p:cNvPicPr>
          <p:nvPr/>
        </p:nvPicPr>
        <p:blipFill>
          <a:blip r:embed="rId3"/>
          <a:stretch>
            <a:fillRect/>
          </a:stretch>
        </p:blipFill>
        <p:spPr>
          <a:xfrm>
            <a:off x="2072446" y="1333500"/>
            <a:ext cx="7858412" cy="4852568"/>
          </a:xfrm>
          <a:prstGeom prst="rect">
            <a:avLst/>
          </a:prstGeom>
          <a:noFill/>
        </p:spPr>
      </p:pic>
    </p:spTree>
    <p:extLst>
      <p:ext uri="{BB962C8B-B14F-4D97-AF65-F5344CB8AC3E}">
        <p14:creationId xmlns:p14="http://schemas.microsoft.com/office/powerpoint/2010/main" val="27381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67" y="3134537"/>
            <a:ext cx="6892227" cy="1065502"/>
          </a:xfrm>
        </p:spPr>
        <p:txBody>
          <a:bodyPr>
            <a:normAutofit/>
          </a:bodyPr>
          <a:lstStyle/>
          <a:p>
            <a:r>
              <a:rPr lang="en-US" dirty="0"/>
              <a:t>Over/Under Triage</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50236-FBD1-CF79-2E2D-F0754D4A42B1}"/>
              </a:ext>
            </a:extLst>
          </p:cNvPr>
          <p:cNvPicPr>
            <a:picLocks noChangeAspect="1"/>
          </p:cNvPicPr>
          <p:nvPr/>
        </p:nvPicPr>
        <p:blipFill>
          <a:blip r:embed="rId3"/>
          <a:stretch>
            <a:fillRect/>
          </a:stretch>
        </p:blipFill>
        <p:spPr>
          <a:xfrm>
            <a:off x="3088073" y="433952"/>
            <a:ext cx="5037933" cy="5990095"/>
          </a:xfrm>
          <a:prstGeom prst="rect">
            <a:avLst/>
          </a:prstGeom>
        </p:spPr>
      </p:pic>
    </p:spTree>
    <p:extLst>
      <p:ext uri="{BB962C8B-B14F-4D97-AF65-F5344CB8AC3E}">
        <p14:creationId xmlns:p14="http://schemas.microsoft.com/office/powerpoint/2010/main" val="8713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04161" y="-257014"/>
            <a:ext cx="9980682" cy="1096962"/>
          </a:xfrm>
        </p:spPr>
        <p:txBody>
          <a:bodyPr anchor="b">
            <a:normAutofit/>
          </a:bodyPr>
          <a:lstStyle/>
          <a:p>
            <a:pPr algn="ctr"/>
            <a:r>
              <a:rPr lang="en-US" dirty="0"/>
              <a:t>Content Outline</a:t>
            </a:r>
          </a:p>
        </p:txBody>
      </p:sp>
      <p:graphicFrame>
        <p:nvGraphicFramePr>
          <p:cNvPr id="16" name="Content Placeholder 13">
            <a:extLst>
              <a:ext uri="{FF2B5EF4-FFF2-40B4-BE49-F238E27FC236}">
                <a16:creationId xmlns:a16="http://schemas.microsoft.com/office/drawing/2014/main" id="{C3FE001F-694A-B8DE-C6D4-986BA502C134}"/>
              </a:ext>
            </a:extLst>
          </p:cNvPr>
          <p:cNvGraphicFramePr>
            <a:graphicFrameLocks noGrp="1"/>
          </p:cNvGraphicFramePr>
          <p:nvPr>
            <p:ph idx="1"/>
            <p:extLst>
              <p:ext uri="{D42A27DB-BD31-4B8C-83A1-F6EECF244321}">
                <p14:modId xmlns:p14="http://schemas.microsoft.com/office/powerpoint/2010/main" val="1666468552"/>
              </p:ext>
            </p:extLst>
          </p:nvPr>
        </p:nvGraphicFramePr>
        <p:xfrm>
          <a:off x="1104900" y="1600199"/>
          <a:ext cx="9982200" cy="51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9B2DB090-0D17-CEBA-3D9B-7B10DE5C1195}"/>
              </a:ext>
            </a:extLst>
          </p:cNvPr>
          <p:cNvSpPr/>
          <p:nvPr/>
        </p:nvSpPr>
        <p:spPr>
          <a:xfrm>
            <a:off x="1104900" y="5294567"/>
            <a:ext cx="9982200" cy="3528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5E610A10-5AF2-27FF-C442-ED733CCA8E1E}"/>
              </a:ext>
            </a:extLst>
          </p:cNvPr>
          <p:cNvGrpSpPr/>
          <p:nvPr/>
        </p:nvGrpSpPr>
        <p:grpSpPr>
          <a:xfrm>
            <a:off x="1594841" y="5087927"/>
            <a:ext cx="6987540" cy="413280"/>
            <a:chOff x="369191" y="3328883"/>
            <a:chExt cx="6987540" cy="413280"/>
          </a:xfrm>
        </p:grpSpPr>
        <p:sp>
          <p:nvSpPr>
            <p:cNvPr id="7" name="Rectangle: Rounded Corners 6">
              <a:extLst>
                <a:ext uri="{FF2B5EF4-FFF2-40B4-BE49-F238E27FC236}">
                  <a16:creationId xmlns:a16="http://schemas.microsoft.com/office/drawing/2014/main" id="{A00F2744-EFC1-EBA1-A431-38903BBBDF57}"/>
                </a:ext>
              </a:extLst>
            </p:cNvPr>
            <p:cNvSpPr/>
            <p:nvPr/>
          </p:nvSpPr>
          <p:spPr>
            <a:xfrm>
              <a:off x="369191" y="3328883"/>
              <a:ext cx="6987540" cy="41328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38167A6B-0542-125F-77EF-92706B02BF39}"/>
                </a:ext>
              </a:extLst>
            </p:cNvPr>
            <p:cNvSpPr txBox="1"/>
            <p:nvPr/>
          </p:nvSpPr>
          <p:spPr>
            <a:xfrm>
              <a:off x="389366" y="3369233"/>
              <a:ext cx="694719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4112" tIns="0" rIns="264112" bIns="0" numCol="1" spcCol="1270" anchor="ctr" anchorCtr="0">
              <a:noAutofit/>
            </a:bodyPr>
            <a:lstStyle/>
            <a:p>
              <a:pPr marL="0" lvl="0" indent="0" algn="l" defTabSz="622300">
                <a:lnSpc>
                  <a:spcPct val="90000"/>
                </a:lnSpc>
                <a:spcBef>
                  <a:spcPct val="0"/>
                </a:spcBef>
                <a:spcAft>
                  <a:spcPct val="35000"/>
                </a:spcAft>
                <a:buNone/>
              </a:pPr>
              <a:r>
                <a:rPr lang="en-US" sz="1500" dirty="0"/>
                <a:t>Trauma Site Visit</a:t>
              </a:r>
              <a:endParaRPr lang="en-US" sz="1500" kern="1200" dirty="0"/>
            </a:p>
          </p:txBody>
        </p:sp>
      </p:grpSp>
      <p:sp>
        <p:nvSpPr>
          <p:cNvPr id="9" name="Rectangle 8">
            <a:extLst>
              <a:ext uri="{FF2B5EF4-FFF2-40B4-BE49-F238E27FC236}">
                <a16:creationId xmlns:a16="http://schemas.microsoft.com/office/drawing/2014/main" id="{79C91860-0BA3-2FEB-AAC3-E8C0A5D80208}"/>
              </a:ext>
            </a:extLst>
          </p:cNvPr>
          <p:cNvSpPr/>
          <p:nvPr/>
        </p:nvSpPr>
        <p:spPr>
          <a:xfrm>
            <a:off x="1104900" y="1194839"/>
            <a:ext cx="9982200" cy="378000"/>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 name="Group 1">
            <a:extLst>
              <a:ext uri="{FF2B5EF4-FFF2-40B4-BE49-F238E27FC236}">
                <a16:creationId xmlns:a16="http://schemas.microsoft.com/office/drawing/2014/main" id="{17FF0AA9-73E2-3C96-0CA5-1953E96B5387}"/>
              </a:ext>
            </a:extLst>
          </p:cNvPr>
          <p:cNvGrpSpPr/>
          <p:nvPr/>
        </p:nvGrpSpPr>
        <p:grpSpPr>
          <a:xfrm>
            <a:off x="1594841" y="1037011"/>
            <a:ext cx="6987540" cy="417027"/>
            <a:chOff x="203835" y="-338065"/>
            <a:chExt cx="6987540" cy="383760"/>
          </a:xfrm>
        </p:grpSpPr>
        <p:sp>
          <p:nvSpPr>
            <p:cNvPr id="3" name="Rectangle: Rounded Corners 2">
              <a:extLst>
                <a:ext uri="{FF2B5EF4-FFF2-40B4-BE49-F238E27FC236}">
                  <a16:creationId xmlns:a16="http://schemas.microsoft.com/office/drawing/2014/main" id="{F9ADB02F-F4F1-CE77-5FED-25594207E9F3}"/>
                </a:ext>
              </a:extLst>
            </p:cNvPr>
            <p:cNvSpPr/>
            <p:nvPr/>
          </p:nvSpPr>
          <p:spPr>
            <a:xfrm>
              <a:off x="203835" y="-338065"/>
              <a:ext cx="6987540" cy="38376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CCC9B360-8CD6-C44D-E8F9-0197218E452B}"/>
                </a:ext>
              </a:extLst>
            </p:cNvPr>
            <p:cNvSpPr txBox="1"/>
            <p:nvPr/>
          </p:nvSpPr>
          <p:spPr>
            <a:xfrm>
              <a:off x="203835" y="-319332"/>
              <a:ext cx="695007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4112" tIns="0" rIns="264112" bIns="0" numCol="1" spcCol="1270" anchor="ctr" anchorCtr="0">
              <a:noAutofit/>
            </a:bodyPr>
            <a:lstStyle/>
            <a:p>
              <a:pPr marL="0" lvl="0" indent="0" algn="l" defTabSz="577850">
                <a:lnSpc>
                  <a:spcPct val="90000"/>
                </a:lnSpc>
                <a:spcBef>
                  <a:spcPct val="0"/>
                </a:spcBef>
                <a:spcAft>
                  <a:spcPct val="35000"/>
                </a:spcAft>
                <a:buNone/>
              </a:pPr>
              <a:r>
                <a:rPr lang="en-US" sz="1500" kern="1200" dirty="0">
                  <a:solidFill>
                    <a:schemeClr val="bg1"/>
                  </a:solidFill>
                </a:rPr>
                <a:t>DHS Website/Resources</a:t>
              </a:r>
            </a:p>
          </p:txBody>
        </p:sp>
      </p:gr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102" y="3049297"/>
            <a:ext cx="4714715" cy="1065502"/>
          </a:xfrm>
        </p:spPr>
        <p:txBody>
          <a:bodyPr/>
          <a:lstStyle/>
          <a:p>
            <a:r>
              <a:rPr lang="en-US" dirty="0"/>
              <a:t>Report Writer</a:t>
            </a:r>
          </a:p>
        </p:txBody>
      </p:sp>
    </p:spTree>
    <p:extLst>
      <p:ext uri="{BB962C8B-B14F-4D97-AF65-F5344CB8AC3E}">
        <p14:creationId xmlns:p14="http://schemas.microsoft.com/office/powerpoint/2010/main" val="11924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43A7C-25EA-3DFE-7752-0804E540E535}"/>
              </a:ext>
            </a:extLst>
          </p:cNvPr>
          <p:cNvPicPr>
            <a:picLocks noChangeAspect="1"/>
          </p:cNvPicPr>
          <p:nvPr/>
        </p:nvPicPr>
        <p:blipFill>
          <a:blip r:embed="rId3"/>
          <a:stretch>
            <a:fillRect/>
          </a:stretch>
        </p:blipFill>
        <p:spPr>
          <a:xfrm>
            <a:off x="247974" y="1120542"/>
            <a:ext cx="6679472" cy="3149241"/>
          </a:xfrm>
          <a:prstGeom prst="rect">
            <a:avLst/>
          </a:prstGeom>
        </p:spPr>
      </p:pic>
      <p:sp>
        <p:nvSpPr>
          <p:cNvPr id="5" name="TextBox 4">
            <a:extLst>
              <a:ext uri="{FF2B5EF4-FFF2-40B4-BE49-F238E27FC236}">
                <a16:creationId xmlns:a16="http://schemas.microsoft.com/office/drawing/2014/main" id="{DE87AC3C-0C93-11C8-429D-777D99F8A637}"/>
              </a:ext>
            </a:extLst>
          </p:cNvPr>
          <p:cNvSpPr txBox="1"/>
          <p:nvPr/>
        </p:nvSpPr>
        <p:spPr>
          <a:xfrm>
            <a:off x="4464803" y="224726"/>
            <a:ext cx="2269211" cy="461665"/>
          </a:xfrm>
          <a:prstGeom prst="rect">
            <a:avLst/>
          </a:prstGeom>
          <a:noFill/>
        </p:spPr>
        <p:txBody>
          <a:bodyPr wrap="square" rtlCol="0">
            <a:spAutoFit/>
          </a:bodyPr>
          <a:lstStyle/>
          <a:p>
            <a:r>
              <a:rPr lang="en-US" sz="2400" dirty="0"/>
              <a:t>Report Writer</a:t>
            </a:r>
          </a:p>
        </p:txBody>
      </p:sp>
      <p:pic>
        <p:nvPicPr>
          <p:cNvPr id="11" name="Picture 10">
            <a:extLst>
              <a:ext uri="{FF2B5EF4-FFF2-40B4-BE49-F238E27FC236}">
                <a16:creationId xmlns:a16="http://schemas.microsoft.com/office/drawing/2014/main" id="{8FB229AA-8418-1A84-3C89-26C6DE99651D}"/>
              </a:ext>
            </a:extLst>
          </p:cNvPr>
          <p:cNvPicPr>
            <a:picLocks noChangeAspect="1"/>
          </p:cNvPicPr>
          <p:nvPr/>
        </p:nvPicPr>
        <p:blipFill>
          <a:blip r:embed="rId4"/>
          <a:stretch>
            <a:fillRect/>
          </a:stretch>
        </p:blipFill>
        <p:spPr>
          <a:xfrm>
            <a:off x="7599310" y="0"/>
            <a:ext cx="3983116" cy="6858000"/>
          </a:xfrm>
          <a:prstGeom prst="rect">
            <a:avLst/>
          </a:prstGeom>
        </p:spPr>
      </p:pic>
    </p:spTree>
    <p:extLst>
      <p:ext uri="{BB962C8B-B14F-4D97-AF65-F5344CB8AC3E}">
        <p14:creationId xmlns:p14="http://schemas.microsoft.com/office/powerpoint/2010/main" val="2123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87AC3C-0C93-11C8-429D-777D99F8A637}"/>
              </a:ext>
            </a:extLst>
          </p:cNvPr>
          <p:cNvSpPr txBox="1"/>
          <p:nvPr/>
        </p:nvSpPr>
        <p:spPr>
          <a:xfrm>
            <a:off x="4285281" y="224725"/>
            <a:ext cx="3215899" cy="461665"/>
          </a:xfrm>
          <a:prstGeom prst="rect">
            <a:avLst/>
          </a:prstGeom>
          <a:noFill/>
        </p:spPr>
        <p:txBody>
          <a:bodyPr wrap="square" rtlCol="0">
            <a:spAutoFit/>
          </a:bodyPr>
          <a:lstStyle/>
          <a:p>
            <a:r>
              <a:rPr lang="en-US" sz="2400" dirty="0"/>
              <a:t>PRQ Report-Region 1</a:t>
            </a:r>
          </a:p>
        </p:txBody>
      </p:sp>
      <p:pic>
        <p:nvPicPr>
          <p:cNvPr id="3" name="Picture 2">
            <a:extLst>
              <a:ext uri="{FF2B5EF4-FFF2-40B4-BE49-F238E27FC236}">
                <a16:creationId xmlns:a16="http://schemas.microsoft.com/office/drawing/2014/main" id="{01ADEB43-1F38-E850-603E-BD35929D7BE7}"/>
              </a:ext>
            </a:extLst>
          </p:cNvPr>
          <p:cNvPicPr>
            <a:picLocks noChangeAspect="1"/>
          </p:cNvPicPr>
          <p:nvPr/>
        </p:nvPicPr>
        <p:blipFill>
          <a:blip r:embed="rId3"/>
          <a:stretch>
            <a:fillRect/>
          </a:stretch>
        </p:blipFill>
        <p:spPr>
          <a:xfrm>
            <a:off x="527025" y="0"/>
            <a:ext cx="1776971" cy="6858000"/>
          </a:xfrm>
          <a:prstGeom prst="rect">
            <a:avLst/>
          </a:prstGeom>
        </p:spPr>
      </p:pic>
      <p:pic>
        <p:nvPicPr>
          <p:cNvPr id="7" name="Picture 6">
            <a:extLst>
              <a:ext uri="{FF2B5EF4-FFF2-40B4-BE49-F238E27FC236}">
                <a16:creationId xmlns:a16="http://schemas.microsoft.com/office/drawing/2014/main" id="{8E1076A0-DC9E-2263-B390-38694808034E}"/>
              </a:ext>
            </a:extLst>
          </p:cNvPr>
          <p:cNvPicPr>
            <a:picLocks noChangeAspect="1"/>
          </p:cNvPicPr>
          <p:nvPr/>
        </p:nvPicPr>
        <p:blipFill>
          <a:blip r:embed="rId4"/>
          <a:stretch>
            <a:fillRect/>
          </a:stretch>
        </p:blipFill>
        <p:spPr>
          <a:xfrm>
            <a:off x="3142281" y="899672"/>
            <a:ext cx="7023315" cy="3006305"/>
          </a:xfrm>
          <a:prstGeom prst="rect">
            <a:avLst/>
          </a:prstGeom>
        </p:spPr>
      </p:pic>
      <p:pic>
        <p:nvPicPr>
          <p:cNvPr id="12" name="Picture 11">
            <a:extLst>
              <a:ext uri="{FF2B5EF4-FFF2-40B4-BE49-F238E27FC236}">
                <a16:creationId xmlns:a16="http://schemas.microsoft.com/office/drawing/2014/main" id="{95BE10F9-B193-7691-F7AB-410AB8537D5C}"/>
              </a:ext>
            </a:extLst>
          </p:cNvPr>
          <p:cNvPicPr>
            <a:picLocks noChangeAspect="1"/>
          </p:cNvPicPr>
          <p:nvPr/>
        </p:nvPicPr>
        <p:blipFill>
          <a:blip r:embed="rId5"/>
          <a:stretch>
            <a:fillRect/>
          </a:stretch>
        </p:blipFill>
        <p:spPr>
          <a:xfrm>
            <a:off x="2543012" y="4119259"/>
            <a:ext cx="9069066" cy="2029108"/>
          </a:xfrm>
          <a:prstGeom prst="rect">
            <a:avLst/>
          </a:prstGeom>
        </p:spPr>
      </p:pic>
    </p:spTree>
    <p:extLst>
      <p:ext uri="{BB962C8B-B14F-4D97-AF65-F5344CB8AC3E}">
        <p14:creationId xmlns:p14="http://schemas.microsoft.com/office/powerpoint/2010/main" val="33193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631" y="3429000"/>
            <a:ext cx="4714715" cy="1065502"/>
          </a:xfrm>
        </p:spPr>
        <p:txBody>
          <a:bodyPr>
            <a:normAutofit/>
          </a:bodyPr>
          <a:lstStyle/>
          <a:p>
            <a:r>
              <a:rPr lang="en-US" dirty="0"/>
              <a:t>What is RTAC?</a:t>
            </a:r>
          </a:p>
        </p:txBody>
      </p:sp>
      <p:sp>
        <p:nvSpPr>
          <p:cNvPr id="3" name="TextBox 2">
            <a:extLst>
              <a:ext uri="{FF2B5EF4-FFF2-40B4-BE49-F238E27FC236}">
                <a16:creationId xmlns:a16="http://schemas.microsoft.com/office/drawing/2014/main" id="{DF4AD6C8-45CB-CD3E-6023-FF3C0B58D772}"/>
              </a:ext>
            </a:extLst>
          </p:cNvPr>
          <p:cNvSpPr txBox="1"/>
          <p:nvPr/>
        </p:nvSpPr>
        <p:spPr>
          <a:xfrm>
            <a:off x="3383149" y="6028840"/>
            <a:ext cx="5199681" cy="369332"/>
          </a:xfrm>
          <a:prstGeom prst="rect">
            <a:avLst/>
          </a:prstGeom>
          <a:noFill/>
        </p:spPr>
        <p:txBody>
          <a:bodyPr wrap="square" rtlCol="0">
            <a:spAutoFit/>
          </a:bodyPr>
          <a:lstStyle/>
          <a:p>
            <a:r>
              <a:rPr lang="en-US" dirty="0"/>
              <a:t>Regional Trauma Advisory Council-Region 1</a:t>
            </a:r>
          </a:p>
        </p:txBody>
      </p:sp>
    </p:spTree>
    <p:extLst>
      <p:ext uri="{BB962C8B-B14F-4D97-AF65-F5344CB8AC3E}">
        <p14:creationId xmlns:p14="http://schemas.microsoft.com/office/powerpoint/2010/main" val="414553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E43B48-4530-3E65-01AC-AF902BB62AA3}"/>
              </a:ext>
            </a:extLst>
          </p:cNvPr>
          <p:cNvPicPr>
            <a:picLocks noChangeAspect="1"/>
          </p:cNvPicPr>
          <p:nvPr/>
        </p:nvPicPr>
        <p:blipFill>
          <a:blip r:embed="rId3"/>
          <a:stretch>
            <a:fillRect/>
          </a:stretch>
        </p:blipFill>
        <p:spPr>
          <a:xfrm>
            <a:off x="942256" y="1123203"/>
            <a:ext cx="10307488" cy="4906060"/>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102" y="3049297"/>
            <a:ext cx="4714715" cy="1065502"/>
          </a:xfrm>
        </p:spPr>
        <p:txBody>
          <a:bodyPr/>
          <a:lstStyle/>
          <a:p>
            <a:r>
              <a:rPr lang="en-US" dirty="0"/>
              <a:t>What is </a:t>
            </a:r>
            <a:r>
              <a:rPr lang="en-US" dirty="0" err="1"/>
              <a:t>stac</a:t>
            </a:r>
            <a:r>
              <a:rPr lang="en-US" dirty="0"/>
              <a:t>?</a:t>
            </a:r>
          </a:p>
        </p:txBody>
      </p:sp>
    </p:spTree>
    <p:extLst>
      <p:ext uri="{BB962C8B-B14F-4D97-AF65-F5344CB8AC3E}">
        <p14:creationId xmlns:p14="http://schemas.microsoft.com/office/powerpoint/2010/main" val="357572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765B16-DDDC-2CB7-57CA-9421C49ADF1D}"/>
              </a:ext>
            </a:extLst>
          </p:cNvPr>
          <p:cNvPicPr>
            <a:picLocks noChangeAspect="1"/>
          </p:cNvPicPr>
          <p:nvPr/>
        </p:nvPicPr>
        <p:blipFill>
          <a:blip r:embed="rId3"/>
          <a:stretch>
            <a:fillRect/>
          </a:stretch>
        </p:blipFill>
        <p:spPr>
          <a:xfrm>
            <a:off x="1657949" y="585093"/>
            <a:ext cx="8121481" cy="6032683"/>
          </a:xfrm>
          <a:prstGeom prst="rect">
            <a:avLst/>
          </a:prstGeom>
        </p:spPr>
      </p:pic>
    </p:spTree>
    <p:extLst>
      <p:ext uri="{BB962C8B-B14F-4D97-AF65-F5344CB8AC3E}">
        <p14:creationId xmlns:p14="http://schemas.microsoft.com/office/powerpoint/2010/main" val="56901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3083" y="1017297"/>
            <a:ext cx="3459351" cy="1036229"/>
          </a:xfrm>
        </p:spPr>
        <p:txBody>
          <a:bodyPr/>
          <a:lstStyle/>
          <a:p>
            <a:r>
              <a:rPr lang="en-US" dirty="0"/>
              <a:t>resources</a:t>
            </a:r>
          </a:p>
        </p:txBody>
      </p:sp>
      <p:sp>
        <p:nvSpPr>
          <p:cNvPr id="3" name="TextBox 2">
            <a:extLst>
              <a:ext uri="{FF2B5EF4-FFF2-40B4-BE49-F238E27FC236}">
                <a16:creationId xmlns:a16="http://schemas.microsoft.com/office/drawing/2014/main" id="{2500F648-ACF7-ECDA-C734-09EE4B660BE8}"/>
              </a:ext>
            </a:extLst>
          </p:cNvPr>
          <p:cNvSpPr txBox="1"/>
          <p:nvPr/>
        </p:nvSpPr>
        <p:spPr>
          <a:xfrm>
            <a:off x="495945" y="2389433"/>
            <a:ext cx="10631837" cy="3970318"/>
          </a:xfrm>
          <a:prstGeom prst="rect">
            <a:avLst/>
          </a:prstGeom>
          <a:noFill/>
        </p:spPr>
        <p:txBody>
          <a:bodyPr wrap="square" rtlCol="0">
            <a:spAutoFit/>
          </a:bodyPr>
          <a:lstStyle/>
          <a:p>
            <a:r>
              <a:rPr lang="en-US" dirty="0"/>
              <a:t>NWWI RTAC Coordinator: Rob Goodland- </a:t>
            </a:r>
            <a:r>
              <a:rPr lang="en-US" dirty="0">
                <a:hlinkClick r:id="rId2"/>
              </a:rPr>
              <a:t>rtac@nwwiherc.org</a:t>
            </a:r>
            <a:endParaRPr lang="en-US" dirty="0"/>
          </a:p>
          <a:p>
            <a:endParaRPr lang="en-US" dirty="0"/>
          </a:p>
          <a:p>
            <a:r>
              <a:rPr lang="en-US" dirty="0"/>
              <a:t>Region 1 HERC Coordinator: Aimee Wollman Nesseth- </a:t>
            </a:r>
            <a:r>
              <a:rPr lang="en-US" dirty="0">
                <a:hlinkClick r:id="rId3"/>
              </a:rPr>
              <a:t>coordinator@nwwiherc.org</a:t>
            </a:r>
            <a:endParaRPr lang="en-US" dirty="0"/>
          </a:p>
          <a:p>
            <a:endParaRPr lang="en-US" dirty="0"/>
          </a:p>
          <a:p>
            <a:r>
              <a:rPr lang="en-US" dirty="0"/>
              <a:t>State Trauma Coordinator: Margaret Finco- </a:t>
            </a:r>
            <a:r>
              <a:rPr lang="en-US" dirty="0">
                <a:hlinkClick r:id="rId4"/>
              </a:rPr>
              <a:t>margaret.finco@dhs.wisconsin.gov</a:t>
            </a:r>
            <a:endParaRPr lang="en-US" dirty="0"/>
          </a:p>
          <a:p>
            <a:endParaRPr lang="en-US" dirty="0"/>
          </a:p>
          <a:p>
            <a:r>
              <a:rPr lang="en-US" dirty="0"/>
              <a:t>Trauma Registry Data Manager: Katie Prather-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5"/>
              </a:rPr>
              <a:t>Katie.prather@dhs.wisconsin.gov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Trauma Program Manager Mayo Eau Claire/CRC Chair: Wayne Street-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6"/>
              </a:rPr>
              <a:t>street.Wayne@mayo.edu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Trauma Registry/PI Mayo Eau Claire: Jenny Mazur- mazur.Jennifer@mayo.edu</a:t>
            </a:r>
          </a:p>
          <a:p>
            <a:endParaRPr lang="en-US" dirty="0"/>
          </a:p>
          <a:p>
            <a:endParaRPr lang="en-US" dirty="0"/>
          </a:p>
          <a:p>
            <a:endParaRPr lang="en-US" dirty="0"/>
          </a:p>
        </p:txBody>
      </p:sp>
    </p:spTree>
    <p:extLst>
      <p:ext uri="{BB962C8B-B14F-4D97-AF65-F5344CB8AC3E}">
        <p14:creationId xmlns:p14="http://schemas.microsoft.com/office/powerpoint/2010/main" val="41485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695" y="2524570"/>
            <a:ext cx="3630988" cy="1393214"/>
          </a:xfrm>
        </p:spPr>
        <p:txBody>
          <a:bodyPr>
            <a:normAutofit fontScale="90000"/>
          </a:bodyPr>
          <a:lstStyle/>
          <a:p>
            <a:pPr algn="ctr"/>
            <a:r>
              <a:rPr lang="en-US" sz="3200" dirty="0"/>
              <a:t>Wisconsin department of Health Services (DHS)</a:t>
            </a:r>
          </a:p>
        </p:txBody>
      </p:sp>
      <p:sp>
        <p:nvSpPr>
          <p:cNvPr id="3" name="Subtitle 2"/>
          <p:cNvSpPr>
            <a:spLocks noGrp="1"/>
          </p:cNvSpPr>
          <p:nvPr>
            <p:ph type="subTitle" idx="1"/>
          </p:nvPr>
        </p:nvSpPr>
        <p:spPr>
          <a:xfrm>
            <a:off x="717206" y="4018275"/>
            <a:ext cx="3180618" cy="499481"/>
          </a:xfrm>
        </p:spPr>
        <p:txBody>
          <a:bodyPr>
            <a:normAutofit/>
          </a:bodyPr>
          <a:lstStyle/>
          <a:p>
            <a:r>
              <a:rPr lang="en-US" sz="2400" dirty="0"/>
              <a:t>Trauma Care System</a:t>
            </a:r>
          </a:p>
        </p:txBody>
      </p:sp>
      <p:pic>
        <p:nvPicPr>
          <p:cNvPr id="5" name="Picture 4">
            <a:extLst>
              <a:ext uri="{FF2B5EF4-FFF2-40B4-BE49-F238E27FC236}">
                <a16:creationId xmlns:a16="http://schemas.microsoft.com/office/drawing/2014/main" id="{56B85832-1E6C-AEAF-C780-47145259FE72}"/>
              </a:ext>
            </a:extLst>
          </p:cNvPr>
          <p:cNvPicPr>
            <a:picLocks noChangeAspect="1"/>
          </p:cNvPicPr>
          <p:nvPr/>
        </p:nvPicPr>
        <p:blipFill>
          <a:blip r:embed="rId3"/>
          <a:stretch>
            <a:fillRect/>
          </a:stretch>
        </p:blipFill>
        <p:spPr>
          <a:xfrm>
            <a:off x="4316278" y="686139"/>
            <a:ext cx="7687943" cy="5188251"/>
          </a:xfrm>
          <a:prstGeom prst="rect">
            <a:avLst/>
          </a:prstGeom>
        </p:spPr>
      </p:pic>
      <p:sp>
        <p:nvSpPr>
          <p:cNvPr id="6" name="TextBox 5">
            <a:extLst>
              <a:ext uri="{FF2B5EF4-FFF2-40B4-BE49-F238E27FC236}">
                <a16:creationId xmlns:a16="http://schemas.microsoft.com/office/drawing/2014/main" id="{A7CD5793-9E13-64AB-AA3D-CF00FDCB04DF}"/>
              </a:ext>
            </a:extLst>
          </p:cNvPr>
          <p:cNvSpPr txBox="1"/>
          <p:nvPr/>
        </p:nvSpPr>
        <p:spPr>
          <a:xfrm>
            <a:off x="814479" y="6171861"/>
            <a:ext cx="6166689" cy="369332"/>
          </a:xfrm>
          <a:prstGeom prst="rect">
            <a:avLst/>
          </a:prstGeom>
          <a:noFill/>
        </p:spPr>
        <p:txBody>
          <a:bodyPr wrap="square" rtlCol="0">
            <a:spAutoFit/>
          </a:bodyPr>
          <a:lstStyle/>
          <a:p>
            <a:r>
              <a:rPr lang="en-US" dirty="0">
                <a:solidFill>
                  <a:schemeClr val="bg1"/>
                </a:solidFill>
              </a:rPr>
              <a:t>https://www.dhs.wisconsin.gov/trauma/index.htm</a:t>
            </a:r>
          </a:p>
        </p:txBody>
      </p:sp>
    </p:spTree>
    <p:extLst>
      <p:ext uri="{BB962C8B-B14F-4D97-AF65-F5344CB8AC3E}">
        <p14:creationId xmlns:p14="http://schemas.microsoft.com/office/powerpoint/2010/main" val="41381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563" y="2411569"/>
            <a:ext cx="5734050" cy="2219691"/>
          </a:xfrm>
        </p:spPr>
        <p:txBody>
          <a:bodyPr anchor="ctr">
            <a:normAutofit/>
          </a:bodyPr>
          <a:lstStyle/>
          <a:p>
            <a:pPr algn="ctr"/>
            <a:r>
              <a:rPr lang="en-US" sz="3700" dirty="0"/>
              <a:t>Inclusion Criteria-</a:t>
            </a:r>
            <a:br>
              <a:rPr lang="en-US" sz="2800" dirty="0"/>
            </a:br>
            <a:r>
              <a:rPr lang="en-US" sz="2800" dirty="0"/>
              <a:t>Who Should go into the Registry?</a:t>
            </a:r>
            <a:endParaRPr lang="en-US" sz="3700" dirty="0"/>
          </a:p>
        </p:txBody>
      </p:sp>
      <p:sp>
        <p:nvSpPr>
          <p:cNvPr id="8" name="Content Placeholder 3">
            <a:extLst>
              <a:ext uri="{FF2B5EF4-FFF2-40B4-BE49-F238E27FC236}">
                <a16:creationId xmlns:a16="http://schemas.microsoft.com/office/drawing/2014/main" id="{79E59F5C-124A-4AFA-8ABB-2F57221FBEF1}"/>
              </a:ext>
            </a:extLst>
          </p:cNvPr>
          <p:cNvSpPr>
            <a:spLocks noGrp="1"/>
          </p:cNvSpPr>
          <p:nvPr>
            <p:ph type="subTitle" idx="1"/>
          </p:nvPr>
        </p:nvSpPr>
        <p:spPr>
          <a:xfrm>
            <a:off x="1104900" y="4511784"/>
            <a:ext cx="5734050" cy="955565"/>
          </a:xfrm>
        </p:spPr>
        <p:txBody>
          <a:bodyPr>
            <a:normAutofit/>
          </a:bodyPr>
          <a:lstStyle/>
          <a:p>
            <a:pPr marL="457200" lvl="1" indent="0" algn="l">
              <a:buNone/>
            </a:pPr>
            <a:endParaRPr lang="en-US" sz="1100" dirty="0"/>
          </a:p>
          <a:p>
            <a:pPr lvl="1" algn="l"/>
            <a:endParaRPr lang="en-US" sz="1100" dirty="0"/>
          </a:p>
          <a:p>
            <a:pPr marL="457200" lvl="1" indent="0" algn="l">
              <a:buNone/>
            </a:pPr>
            <a:endParaRPr lang="en-US" sz="1100" dirty="0"/>
          </a:p>
          <a:p>
            <a:pPr marL="457200" lvl="1" indent="0" algn="l">
              <a:buNone/>
            </a:pPr>
            <a:endParaRPr lang="en-US" sz="1100" dirty="0"/>
          </a:p>
          <a:p>
            <a:pPr marL="457200" lvl="1" indent="0" algn="l">
              <a:buNone/>
            </a:pPr>
            <a:endParaRPr lang="en-US" sz="1100" dirty="0"/>
          </a:p>
        </p:txBody>
      </p:sp>
      <p:pic>
        <p:nvPicPr>
          <p:cNvPr id="7" name="Picture Placeholder 6" descr="A picture containing text&#10;&#10;Description automatically generated">
            <a:extLst>
              <a:ext uri="{FF2B5EF4-FFF2-40B4-BE49-F238E27FC236}">
                <a16:creationId xmlns:a16="http://schemas.microsoft.com/office/drawing/2014/main" id="{A8F412A8-9F53-04F6-EA94-49CB1903C16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733" r="8733"/>
          <a:stretch>
            <a:fillRect/>
          </a:stretch>
        </p:blipFill>
        <p:spPr>
          <a:xfrm>
            <a:off x="6981825" y="1311275"/>
            <a:ext cx="5210175" cy="4208463"/>
          </a:xfr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096962"/>
          </a:xfrm>
        </p:spPr>
        <p:txBody>
          <a:bodyPr vert="horz" lIns="0" tIns="45720" rIns="0" bIns="45720" rtlCol="0" anchor="b">
            <a:normAutofit/>
          </a:bodyPr>
          <a:lstStyle/>
          <a:p>
            <a:r>
              <a:rPr lang="en-US" dirty="0"/>
              <a:t>Inclusion Criteria</a:t>
            </a:r>
          </a:p>
        </p:txBody>
      </p:sp>
      <p:sp>
        <p:nvSpPr>
          <p:cNvPr id="10" name="TextBox 9">
            <a:extLst>
              <a:ext uri="{FF2B5EF4-FFF2-40B4-BE49-F238E27FC236}">
                <a16:creationId xmlns:a16="http://schemas.microsoft.com/office/drawing/2014/main" id="{9FCE63D4-CD92-19B0-E4A0-D3EACA6A5211}"/>
              </a:ext>
            </a:extLst>
          </p:cNvPr>
          <p:cNvSpPr txBox="1"/>
          <p:nvPr/>
        </p:nvSpPr>
        <p:spPr>
          <a:xfrm>
            <a:off x="1104900" y="1600200"/>
            <a:ext cx="3396996" cy="4572000"/>
          </a:xfrm>
          <a:prstGeom prst="rect">
            <a:avLst/>
          </a:prstGeom>
        </p:spPr>
        <p:txBody>
          <a:bodyPr vert="horz" lIns="0" tIns="45720" rIns="0" bIns="45720" rtlCol="0">
            <a:normAutofit/>
          </a:bodyPr>
          <a:lstStyle/>
          <a:p>
            <a:pPr marL="285750" indent="-285750">
              <a:lnSpc>
                <a:spcPct val="90000"/>
              </a:lnSpc>
              <a:spcBef>
                <a:spcPts val="1200"/>
              </a:spcBef>
              <a:buFont typeface="Arial" panose="020B0604020202020204" pitchFamily="34" charset="0"/>
              <a:buChar char="•"/>
            </a:pPr>
            <a:r>
              <a:rPr lang="en-US" kern="1200" dirty="0">
                <a:latin typeface="+mn-lt"/>
                <a:ea typeface="+mn-ea"/>
                <a:cs typeface="+mn-cs"/>
              </a:rPr>
              <a:t>Admitted</a:t>
            </a:r>
          </a:p>
          <a:p>
            <a:pPr marL="285750" indent="-285750">
              <a:lnSpc>
                <a:spcPct val="90000"/>
              </a:lnSpc>
              <a:spcBef>
                <a:spcPts val="1200"/>
              </a:spcBef>
              <a:buFont typeface="Arial" panose="020B0604020202020204" pitchFamily="34" charset="0"/>
              <a:buChar char="•"/>
            </a:pPr>
            <a:r>
              <a:rPr lang="en-US" kern="1200" dirty="0">
                <a:latin typeface="+mn-lt"/>
                <a:ea typeface="+mn-ea"/>
                <a:cs typeface="+mn-cs"/>
              </a:rPr>
              <a:t>Transferred</a:t>
            </a:r>
          </a:p>
          <a:p>
            <a:pPr marL="285750" indent="-285750">
              <a:lnSpc>
                <a:spcPct val="90000"/>
              </a:lnSpc>
              <a:spcBef>
                <a:spcPts val="1200"/>
              </a:spcBef>
              <a:buFont typeface="Arial" panose="020B0604020202020204" pitchFamily="34" charset="0"/>
              <a:buChar char="•"/>
            </a:pPr>
            <a:r>
              <a:rPr lang="en-US" kern="1200" dirty="0">
                <a:latin typeface="+mn-lt"/>
                <a:ea typeface="+mn-ea"/>
                <a:cs typeface="+mn-cs"/>
              </a:rPr>
              <a:t>Died </a:t>
            </a:r>
          </a:p>
          <a:p>
            <a:pPr>
              <a:lnSpc>
                <a:spcPct val="90000"/>
              </a:lnSpc>
              <a:spcBef>
                <a:spcPts val="1200"/>
              </a:spcBef>
            </a:pPr>
            <a:r>
              <a:rPr lang="en-US" sz="1600" dirty="0"/>
              <a:t>(Have to have a qualifying injury)</a:t>
            </a:r>
          </a:p>
          <a:p>
            <a:pPr>
              <a:lnSpc>
                <a:spcPct val="90000"/>
              </a:lnSpc>
              <a:spcBef>
                <a:spcPts val="1200"/>
              </a:spcBef>
            </a:pPr>
            <a:endParaRPr lang="en-US" kern="1200" dirty="0">
              <a:latin typeface="+mn-lt"/>
              <a:ea typeface="+mn-ea"/>
              <a:cs typeface="+mn-cs"/>
            </a:endParaRPr>
          </a:p>
          <a:p>
            <a:pPr marL="285750" indent="-285750">
              <a:lnSpc>
                <a:spcPct val="90000"/>
              </a:lnSpc>
              <a:spcBef>
                <a:spcPts val="1200"/>
              </a:spcBef>
              <a:buFont typeface="Arial" panose="020B0604020202020204" pitchFamily="34" charset="0"/>
              <a:buChar char="•"/>
            </a:pPr>
            <a:r>
              <a:rPr lang="en-US" kern="1200" dirty="0">
                <a:latin typeface="+mn-lt"/>
                <a:ea typeface="+mn-ea"/>
                <a:cs typeface="+mn-cs"/>
              </a:rPr>
              <a:t>All trauma activation patients</a:t>
            </a:r>
          </a:p>
          <a:p>
            <a:pPr>
              <a:lnSpc>
                <a:spcPct val="90000"/>
              </a:lnSpc>
              <a:spcBef>
                <a:spcPts val="1200"/>
              </a:spcBef>
            </a:pPr>
            <a:r>
              <a:rPr lang="en-US" kern="1200" dirty="0">
                <a:latin typeface="+mn-lt"/>
                <a:ea typeface="+mn-ea"/>
                <a:cs typeface="+mn-cs"/>
              </a:rPr>
              <a:t>    </a:t>
            </a:r>
          </a:p>
          <a:p>
            <a:pPr>
              <a:lnSpc>
                <a:spcPct val="90000"/>
              </a:lnSpc>
              <a:spcBef>
                <a:spcPts val="1200"/>
              </a:spcBef>
            </a:pPr>
            <a:r>
              <a:rPr lang="en-US" kern="1200" dirty="0">
                <a:latin typeface="+mn-lt"/>
                <a:ea typeface="+mn-ea"/>
                <a:cs typeface="+mn-cs"/>
              </a:rPr>
              <a:t>	</a:t>
            </a:r>
          </a:p>
        </p:txBody>
      </p:sp>
      <p:pic>
        <p:nvPicPr>
          <p:cNvPr id="9" name="Picture 8">
            <a:extLst>
              <a:ext uri="{FF2B5EF4-FFF2-40B4-BE49-F238E27FC236}">
                <a16:creationId xmlns:a16="http://schemas.microsoft.com/office/drawing/2014/main" id="{203605F3-573E-B923-2828-C781DBE33A8E}"/>
              </a:ext>
            </a:extLst>
          </p:cNvPr>
          <p:cNvPicPr>
            <a:picLocks noChangeAspect="1"/>
          </p:cNvPicPr>
          <p:nvPr/>
        </p:nvPicPr>
        <p:blipFill>
          <a:blip r:embed="rId3"/>
          <a:stretch>
            <a:fillRect/>
          </a:stretch>
        </p:blipFill>
        <p:spPr>
          <a:xfrm>
            <a:off x="6157993" y="36631"/>
            <a:ext cx="5495635" cy="6784737"/>
          </a:xfrm>
          <a:prstGeom prst="rect">
            <a:avLst/>
          </a:prstGeom>
          <a:noFill/>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563" y="2411569"/>
            <a:ext cx="5734050" cy="2219691"/>
          </a:xfrm>
        </p:spPr>
        <p:txBody>
          <a:bodyPr anchor="ctr">
            <a:normAutofit/>
          </a:bodyPr>
          <a:lstStyle/>
          <a:p>
            <a:pPr algn="ctr"/>
            <a:r>
              <a:rPr lang="en-US" sz="3700" dirty="0"/>
              <a:t>Trauma Registry</a:t>
            </a:r>
          </a:p>
        </p:txBody>
      </p:sp>
      <p:sp>
        <p:nvSpPr>
          <p:cNvPr id="8" name="Content Placeholder 3">
            <a:extLst>
              <a:ext uri="{FF2B5EF4-FFF2-40B4-BE49-F238E27FC236}">
                <a16:creationId xmlns:a16="http://schemas.microsoft.com/office/drawing/2014/main" id="{79E59F5C-124A-4AFA-8ABB-2F57221FBEF1}"/>
              </a:ext>
            </a:extLst>
          </p:cNvPr>
          <p:cNvSpPr>
            <a:spLocks noGrp="1"/>
          </p:cNvSpPr>
          <p:nvPr>
            <p:ph type="subTitle" idx="1"/>
          </p:nvPr>
        </p:nvSpPr>
        <p:spPr>
          <a:xfrm>
            <a:off x="1104900" y="4511784"/>
            <a:ext cx="5734050" cy="955565"/>
          </a:xfrm>
        </p:spPr>
        <p:txBody>
          <a:bodyPr>
            <a:normAutofit/>
          </a:bodyPr>
          <a:lstStyle/>
          <a:p>
            <a:pPr marL="457200" lvl="1" indent="0" algn="l">
              <a:buNone/>
            </a:pPr>
            <a:endParaRPr lang="en-US" sz="1100" dirty="0"/>
          </a:p>
          <a:p>
            <a:pPr lvl="1" algn="l"/>
            <a:endParaRPr lang="en-US" sz="1100" dirty="0"/>
          </a:p>
          <a:p>
            <a:pPr marL="457200" lvl="1" indent="0" algn="l">
              <a:buNone/>
            </a:pPr>
            <a:endParaRPr lang="en-US" sz="1100" dirty="0"/>
          </a:p>
          <a:p>
            <a:pPr marL="457200" lvl="1" indent="0" algn="l">
              <a:buNone/>
            </a:pPr>
            <a:endParaRPr lang="en-US" sz="1100" dirty="0"/>
          </a:p>
          <a:p>
            <a:pPr marL="457200" lvl="1" indent="0" algn="l">
              <a:buNone/>
            </a:pPr>
            <a:endParaRPr lang="en-US" sz="1100" dirty="0"/>
          </a:p>
        </p:txBody>
      </p:sp>
      <p:pic>
        <p:nvPicPr>
          <p:cNvPr id="7" name="Picture Placeholder 6" descr="Person working on computer">
            <a:extLst>
              <a:ext uri="{FF2B5EF4-FFF2-40B4-BE49-F238E27FC236}">
                <a16:creationId xmlns:a16="http://schemas.microsoft.com/office/drawing/2014/main" id="{A8F412A8-9F53-04F6-EA94-49CB1903C16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716" r="8716"/>
          <a:stretch/>
        </p:blipFill>
        <p:spPr>
          <a:xfrm>
            <a:off x="6981825" y="1311275"/>
            <a:ext cx="5210175" cy="4208463"/>
          </a:xfrm>
        </p:spPr>
      </p:pic>
    </p:spTree>
    <p:extLst>
      <p:ext uri="{BB962C8B-B14F-4D97-AF65-F5344CB8AC3E}">
        <p14:creationId xmlns:p14="http://schemas.microsoft.com/office/powerpoint/2010/main" val="1602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910" y="222436"/>
            <a:ext cx="2878164" cy="521359"/>
          </a:xfrm>
        </p:spPr>
        <p:txBody>
          <a:bodyPr/>
          <a:lstStyle/>
          <a:p>
            <a:r>
              <a:rPr lang="en-US" dirty="0"/>
              <a:t>Trauma Registry</a:t>
            </a:r>
          </a:p>
        </p:txBody>
      </p:sp>
      <p:pic>
        <p:nvPicPr>
          <p:cNvPr id="7" name="Content Placeholder 6">
            <a:extLst>
              <a:ext uri="{FF2B5EF4-FFF2-40B4-BE49-F238E27FC236}">
                <a16:creationId xmlns:a16="http://schemas.microsoft.com/office/drawing/2014/main" id="{05882DF9-0C4E-3A7B-B5AF-58153477F1E5}"/>
              </a:ext>
            </a:extLst>
          </p:cNvPr>
          <p:cNvPicPr>
            <a:picLocks noGrp="1" noChangeAspect="1"/>
          </p:cNvPicPr>
          <p:nvPr>
            <p:ph idx="1"/>
          </p:nvPr>
        </p:nvPicPr>
        <p:blipFill>
          <a:blip r:embed="rId3"/>
          <a:stretch>
            <a:fillRect/>
          </a:stretch>
        </p:blipFill>
        <p:spPr>
          <a:xfrm>
            <a:off x="2804274" y="906920"/>
            <a:ext cx="6033436" cy="5044160"/>
          </a:xfrm>
        </p:spPr>
      </p:pic>
      <p:sp>
        <p:nvSpPr>
          <p:cNvPr id="9" name="TextBox 8">
            <a:extLst>
              <a:ext uri="{FF2B5EF4-FFF2-40B4-BE49-F238E27FC236}">
                <a16:creationId xmlns:a16="http://schemas.microsoft.com/office/drawing/2014/main" id="{420B60D1-605B-60C1-8AA0-E93553B3BE02}"/>
              </a:ext>
            </a:extLst>
          </p:cNvPr>
          <p:cNvSpPr txBox="1"/>
          <p:nvPr/>
        </p:nvSpPr>
        <p:spPr>
          <a:xfrm>
            <a:off x="6489539" y="6068038"/>
            <a:ext cx="5573009" cy="646331"/>
          </a:xfrm>
          <a:prstGeom prst="rect">
            <a:avLst/>
          </a:prstGeom>
          <a:noFill/>
        </p:spPr>
        <p:txBody>
          <a:bodyPr wrap="square" rtlCol="0">
            <a:spAutoFit/>
          </a:bodyPr>
          <a:lstStyle/>
          <a:p>
            <a:r>
              <a:rPr lang="en-US" b="1" dirty="0"/>
              <a:t>Registry Access Form</a:t>
            </a:r>
          </a:p>
          <a:p>
            <a:r>
              <a:rPr lang="en-US" dirty="0"/>
              <a:t>https://www.dhs.wisconsin.gov/forms/f01885.pdf</a:t>
            </a:r>
          </a:p>
        </p:txBody>
      </p:sp>
      <p:sp>
        <p:nvSpPr>
          <p:cNvPr id="10" name="TextBox 9">
            <a:extLst>
              <a:ext uri="{FF2B5EF4-FFF2-40B4-BE49-F238E27FC236}">
                <a16:creationId xmlns:a16="http://schemas.microsoft.com/office/drawing/2014/main" id="{65D71C25-CE7E-2650-4940-525082FB08B5}"/>
              </a:ext>
            </a:extLst>
          </p:cNvPr>
          <p:cNvSpPr txBox="1"/>
          <p:nvPr/>
        </p:nvSpPr>
        <p:spPr>
          <a:xfrm>
            <a:off x="219075" y="6114205"/>
            <a:ext cx="6305550" cy="1200329"/>
          </a:xfrm>
          <a:prstGeom prst="rect">
            <a:avLst/>
          </a:prstGeom>
          <a:noFill/>
        </p:spPr>
        <p:txBody>
          <a:bodyPr wrap="square" rtlCol="0">
            <a:spAutoFit/>
          </a:bodyPr>
          <a:lstStyle/>
          <a:p>
            <a:r>
              <a:rPr lang="en-US" b="1" dirty="0"/>
              <a:t>Registry Link</a:t>
            </a:r>
          </a:p>
          <a:p>
            <a:r>
              <a:rPr lang="en-US" dirty="0"/>
              <a:t>https://wisconsintrauma.imagetrendregistry.com/</a:t>
            </a:r>
          </a:p>
          <a:p>
            <a:endParaRPr lang="en-US" b="1" dirty="0"/>
          </a:p>
          <a:p>
            <a:endParaRPr lang="en-US" dirty="0"/>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2DD6-DD31-4BB4-A2C0-8C2F0C916C5E}"/>
              </a:ext>
            </a:extLst>
          </p:cNvPr>
          <p:cNvSpPr>
            <a:spLocks noGrp="1"/>
          </p:cNvSpPr>
          <p:nvPr>
            <p:ph type="title"/>
          </p:nvPr>
        </p:nvSpPr>
        <p:spPr>
          <a:xfrm>
            <a:off x="4267201" y="277018"/>
            <a:ext cx="3924300" cy="554037"/>
          </a:xfrm>
        </p:spPr>
        <p:txBody>
          <a:bodyPr/>
          <a:lstStyle/>
          <a:p>
            <a:r>
              <a:rPr lang="en-US" dirty="0"/>
              <a:t>Registry Resources</a:t>
            </a:r>
          </a:p>
        </p:txBody>
      </p:sp>
      <p:pic>
        <p:nvPicPr>
          <p:cNvPr id="5" name="Content Placeholder 4">
            <a:extLst>
              <a:ext uri="{FF2B5EF4-FFF2-40B4-BE49-F238E27FC236}">
                <a16:creationId xmlns:a16="http://schemas.microsoft.com/office/drawing/2014/main" id="{08E69596-72C6-92E7-D90C-5B970BA53C93}"/>
              </a:ext>
            </a:extLst>
          </p:cNvPr>
          <p:cNvPicPr>
            <a:picLocks noGrp="1" noChangeAspect="1"/>
          </p:cNvPicPr>
          <p:nvPr>
            <p:ph idx="1"/>
          </p:nvPr>
        </p:nvPicPr>
        <p:blipFill>
          <a:blip r:embed="rId3"/>
          <a:stretch>
            <a:fillRect/>
          </a:stretch>
        </p:blipFill>
        <p:spPr>
          <a:xfrm>
            <a:off x="1108599" y="1392320"/>
            <a:ext cx="4171901" cy="5092560"/>
          </a:xfrm>
        </p:spPr>
      </p:pic>
      <p:pic>
        <p:nvPicPr>
          <p:cNvPr id="7" name="Picture 6">
            <a:extLst>
              <a:ext uri="{FF2B5EF4-FFF2-40B4-BE49-F238E27FC236}">
                <a16:creationId xmlns:a16="http://schemas.microsoft.com/office/drawing/2014/main" id="{96F48A3A-7861-974B-B44F-DEA1BA1093DA}"/>
              </a:ext>
            </a:extLst>
          </p:cNvPr>
          <p:cNvPicPr>
            <a:picLocks noChangeAspect="1"/>
          </p:cNvPicPr>
          <p:nvPr/>
        </p:nvPicPr>
        <p:blipFill>
          <a:blip r:embed="rId4"/>
          <a:stretch>
            <a:fillRect/>
          </a:stretch>
        </p:blipFill>
        <p:spPr>
          <a:xfrm>
            <a:off x="7292451" y="1516055"/>
            <a:ext cx="4004199" cy="5216557"/>
          </a:xfrm>
          <a:prstGeom prst="rect">
            <a:avLst/>
          </a:prstGeom>
        </p:spPr>
      </p:pic>
    </p:spTree>
    <p:extLst>
      <p:ext uri="{BB962C8B-B14F-4D97-AF65-F5344CB8AC3E}">
        <p14:creationId xmlns:p14="http://schemas.microsoft.com/office/powerpoint/2010/main" val="123901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51" y="-396498"/>
            <a:ext cx="9980682" cy="1096962"/>
          </a:xfrm>
        </p:spPr>
        <p:txBody>
          <a:bodyPr/>
          <a:lstStyle/>
          <a:p>
            <a:pPr algn="ctr"/>
            <a:r>
              <a:rPr lang="en-US" dirty="0"/>
              <a:t>Identifying Trauma Patients</a:t>
            </a:r>
          </a:p>
        </p:txBody>
      </p:sp>
      <p:pic>
        <p:nvPicPr>
          <p:cNvPr id="4" name="Picture 3">
            <a:extLst>
              <a:ext uri="{FF2B5EF4-FFF2-40B4-BE49-F238E27FC236}">
                <a16:creationId xmlns:a16="http://schemas.microsoft.com/office/drawing/2014/main" id="{76733F51-F6A4-782C-C271-FDBA88EBA49E}"/>
              </a:ext>
            </a:extLst>
          </p:cNvPr>
          <p:cNvPicPr>
            <a:picLocks noChangeAspect="1"/>
          </p:cNvPicPr>
          <p:nvPr/>
        </p:nvPicPr>
        <p:blipFill>
          <a:blip r:embed="rId3"/>
          <a:stretch>
            <a:fillRect/>
          </a:stretch>
        </p:blipFill>
        <p:spPr>
          <a:xfrm>
            <a:off x="176520" y="1511085"/>
            <a:ext cx="11496391" cy="706088"/>
          </a:xfrm>
          <a:prstGeom prst="rect">
            <a:avLst/>
          </a:prstGeom>
        </p:spPr>
      </p:pic>
      <p:pic>
        <p:nvPicPr>
          <p:cNvPr id="6" name="Picture 5">
            <a:extLst>
              <a:ext uri="{FF2B5EF4-FFF2-40B4-BE49-F238E27FC236}">
                <a16:creationId xmlns:a16="http://schemas.microsoft.com/office/drawing/2014/main" id="{D2785BFA-F228-0735-EC00-04548A275D49}"/>
              </a:ext>
            </a:extLst>
          </p:cNvPr>
          <p:cNvPicPr>
            <a:picLocks noChangeAspect="1"/>
          </p:cNvPicPr>
          <p:nvPr/>
        </p:nvPicPr>
        <p:blipFill>
          <a:blip r:embed="rId4"/>
          <a:stretch>
            <a:fillRect/>
          </a:stretch>
        </p:blipFill>
        <p:spPr>
          <a:xfrm>
            <a:off x="322995" y="2595966"/>
            <a:ext cx="4108311" cy="4071498"/>
          </a:xfrm>
          <a:prstGeom prst="rect">
            <a:avLst/>
          </a:prstGeom>
        </p:spPr>
      </p:pic>
      <p:pic>
        <p:nvPicPr>
          <p:cNvPr id="9" name="Picture 8">
            <a:extLst>
              <a:ext uri="{FF2B5EF4-FFF2-40B4-BE49-F238E27FC236}">
                <a16:creationId xmlns:a16="http://schemas.microsoft.com/office/drawing/2014/main" id="{050D478C-7ECC-159F-C2B3-C1A4144670D3}"/>
              </a:ext>
            </a:extLst>
          </p:cNvPr>
          <p:cNvPicPr>
            <a:picLocks noChangeAspect="1"/>
          </p:cNvPicPr>
          <p:nvPr/>
        </p:nvPicPr>
        <p:blipFill>
          <a:blip r:embed="rId5"/>
          <a:stretch>
            <a:fillRect/>
          </a:stretch>
        </p:blipFill>
        <p:spPr>
          <a:xfrm>
            <a:off x="5076708" y="3060915"/>
            <a:ext cx="5804150" cy="3089825"/>
          </a:xfrm>
          <a:prstGeom prst="rect">
            <a:avLst/>
          </a:prstGeom>
        </p:spPr>
      </p:pic>
    </p:spTree>
    <p:extLst>
      <p:ext uri="{BB962C8B-B14F-4D97-AF65-F5344CB8AC3E}">
        <p14:creationId xmlns:p14="http://schemas.microsoft.com/office/powerpoint/2010/main" val="29595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844</TotalTime>
  <Words>1495</Words>
  <Application>Microsoft Office PowerPoint</Application>
  <PresentationFormat>Widescreen</PresentationFormat>
  <Paragraphs>153</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Euphemia</vt:lpstr>
      <vt:lpstr>Plantagenet Cherokee</vt:lpstr>
      <vt:lpstr>Public Sans Web</vt:lpstr>
      <vt:lpstr>Symbol</vt:lpstr>
      <vt:lpstr>Wingdings</vt:lpstr>
      <vt:lpstr>Academic Literature 16x9</vt:lpstr>
      <vt:lpstr>Introduction to a trauma program</vt:lpstr>
      <vt:lpstr>Content Outline</vt:lpstr>
      <vt:lpstr>Wisconsin department of Health Services (DHS)</vt:lpstr>
      <vt:lpstr>Inclusion Criteria- Who Should go into the Registry?</vt:lpstr>
      <vt:lpstr>Inclusion Criteria</vt:lpstr>
      <vt:lpstr>Trauma Registry</vt:lpstr>
      <vt:lpstr>Trauma Registry</vt:lpstr>
      <vt:lpstr>Registry Resources</vt:lpstr>
      <vt:lpstr>Identifying Trauma Patients</vt:lpstr>
      <vt:lpstr>Trauma Log</vt:lpstr>
      <vt:lpstr>Performance Improvement</vt:lpstr>
      <vt:lpstr>Primary Review</vt:lpstr>
      <vt:lpstr>Secondary Review</vt:lpstr>
      <vt:lpstr>Sample Filters</vt:lpstr>
      <vt:lpstr>Sample PI Forms</vt:lpstr>
      <vt:lpstr>Key PI Points</vt:lpstr>
      <vt:lpstr>PowerPoint Presentation</vt:lpstr>
      <vt:lpstr>Over/Under Triage</vt:lpstr>
      <vt:lpstr>PowerPoint Presentation</vt:lpstr>
      <vt:lpstr>Report Writer</vt:lpstr>
      <vt:lpstr>PowerPoint Presentation</vt:lpstr>
      <vt:lpstr>PowerPoint Presentation</vt:lpstr>
      <vt:lpstr>What is RTAC?</vt:lpstr>
      <vt:lpstr>PowerPoint Presentation</vt:lpstr>
      <vt:lpstr>What is stac?</vt:lpstr>
      <vt:lpstr>PowerPoint Presentation</vt:lpstr>
      <vt:lpstr>resources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running a trauma program</dc:title>
  <dc:creator>Mazur, Jennifer R. (Jenny), R.N.</dc:creator>
  <cp:lastModifiedBy>Mazur, Jenny R., R.N.</cp:lastModifiedBy>
  <cp:revision>23</cp:revision>
  <dcterms:created xsi:type="dcterms:W3CDTF">2022-09-27T18:14:10Z</dcterms:created>
  <dcterms:modified xsi:type="dcterms:W3CDTF">2023-08-30T20:33:10Z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